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9" r:id="rId3"/>
    <p:sldId id="270" r:id="rId4"/>
    <p:sldId id="263" r:id="rId5"/>
    <p:sldId id="264" r:id="rId6"/>
    <p:sldId id="265" r:id="rId7"/>
    <p:sldId id="266" r:id="rId8"/>
    <p:sldId id="267" r:id="rId9"/>
    <p:sldId id="268" r:id="rId10"/>
    <p:sldId id="257" r:id="rId11"/>
    <p:sldId id="258" r:id="rId12"/>
    <p:sldId id="259" r:id="rId13"/>
    <p:sldId id="260" r:id="rId14"/>
    <p:sldId id="274" r:id="rId15"/>
    <p:sldId id="276" r:id="rId16"/>
    <p:sldId id="262" r:id="rId17"/>
    <p:sldId id="261" r:id="rId18"/>
    <p:sldId id="271" r:id="rId19"/>
    <p:sldId id="272" r:id="rId20"/>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8" d="100"/>
          <a:sy n="58" d="100"/>
        </p:scale>
        <p:origin x="610"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43E3678-E3D4-309A-52C4-B6CB21A3CB70}"/>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EEDE8C8D-6659-EC40-3463-D1ED6C80C42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EB344152-19A0-C2BD-2741-BF52BF3830C9}"/>
              </a:ext>
            </a:extLst>
          </p:cNvPr>
          <p:cNvSpPr>
            <a:spLocks noGrp="1"/>
          </p:cNvSpPr>
          <p:nvPr>
            <p:ph type="dt" sz="half" idx="10"/>
          </p:nvPr>
        </p:nvSpPr>
        <p:spPr/>
        <p:txBody>
          <a:bodyPr/>
          <a:lstStyle/>
          <a:p>
            <a:fld id="{09C7F090-D1FB-49E4-B180-BB3DF3D9ECD5}" type="datetimeFigureOut">
              <a:rPr lang="de-DE" smtClean="0"/>
              <a:t>09.04.2024</a:t>
            </a:fld>
            <a:endParaRPr lang="de-DE"/>
          </a:p>
        </p:txBody>
      </p:sp>
      <p:sp>
        <p:nvSpPr>
          <p:cNvPr id="5" name="Fußzeilenplatzhalter 4">
            <a:extLst>
              <a:ext uri="{FF2B5EF4-FFF2-40B4-BE49-F238E27FC236}">
                <a16:creationId xmlns:a16="http://schemas.microsoft.com/office/drawing/2014/main" id="{2141AC2F-C298-2C9D-29DF-011B50BA64A1}"/>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081AF492-7D5F-DAC6-5D1B-61EC19BEF434}"/>
              </a:ext>
            </a:extLst>
          </p:cNvPr>
          <p:cNvSpPr>
            <a:spLocks noGrp="1"/>
          </p:cNvSpPr>
          <p:nvPr>
            <p:ph type="sldNum" sz="quarter" idx="12"/>
          </p:nvPr>
        </p:nvSpPr>
        <p:spPr/>
        <p:txBody>
          <a:bodyPr/>
          <a:lstStyle/>
          <a:p>
            <a:fld id="{F07EAD56-B28F-48A8-A266-336C961D50BE}" type="slidenum">
              <a:rPr lang="de-DE" smtClean="0"/>
              <a:t>‹Nr.›</a:t>
            </a:fld>
            <a:endParaRPr lang="de-DE"/>
          </a:p>
        </p:txBody>
      </p:sp>
    </p:spTree>
    <p:extLst>
      <p:ext uri="{BB962C8B-B14F-4D97-AF65-F5344CB8AC3E}">
        <p14:creationId xmlns:p14="http://schemas.microsoft.com/office/powerpoint/2010/main" val="21006215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518E87-3158-E248-B031-39ED1FE3A3C5}"/>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F0DC1444-839B-2995-8C60-80463B30B2B8}"/>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2CBD889-BA1D-00D3-13B4-B0FBD204786A}"/>
              </a:ext>
            </a:extLst>
          </p:cNvPr>
          <p:cNvSpPr>
            <a:spLocks noGrp="1"/>
          </p:cNvSpPr>
          <p:nvPr>
            <p:ph type="dt" sz="half" idx="10"/>
          </p:nvPr>
        </p:nvSpPr>
        <p:spPr/>
        <p:txBody>
          <a:bodyPr/>
          <a:lstStyle/>
          <a:p>
            <a:fld id="{09C7F090-D1FB-49E4-B180-BB3DF3D9ECD5}" type="datetimeFigureOut">
              <a:rPr lang="de-DE" smtClean="0"/>
              <a:t>09.04.2024</a:t>
            </a:fld>
            <a:endParaRPr lang="de-DE"/>
          </a:p>
        </p:txBody>
      </p:sp>
      <p:sp>
        <p:nvSpPr>
          <p:cNvPr id="5" name="Fußzeilenplatzhalter 4">
            <a:extLst>
              <a:ext uri="{FF2B5EF4-FFF2-40B4-BE49-F238E27FC236}">
                <a16:creationId xmlns:a16="http://schemas.microsoft.com/office/drawing/2014/main" id="{C636BC3D-7DF9-C9EB-113C-B4AD0489711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4CD9FB65-EABF-5353-42E9-39C323C977BC}"/>
              </a:ext>
            </a:extLst>
          </p:cNvPr>
          <p:cNvSpPr>
            <a:spLocks noGrp="1"/>
          </p:cNvSpPr>
          <p:nvPr>
            <p:ph type="sldNum" sz="quarter" idx="12"/>
          </p:nvPr>
        </p:nvSpPr>
        <p:spPr/>
        <p:txBody>
          <a:bodyPr/>
          <a:lstStyle/>
          <a:p>
            <a:fld id="{F07EAD56-B28F-48A8-A266-336C961D50BE}" type="slidenum">
              <a:rPr lang="de-DE" smtClean="0"/>
              <a:t>‹Nr.›</a:t>
            </a:fld>
            <a:endParaRPr lang="de-DE"/>
          </a:p>
        </p:txBody>
      </p:sp>
    </p:spTree>
    <p:extLst>
      <p:ext uri="{BB962C8B-B14F-4D97-AF65-F5344CB8AC3E}">
        <p14:creationId xmlns:p14="http://schemas.microsoft.com/office/powerpoint/2010/main" val="23223468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DE0447E5-5AB8-C605-3A73-E72A431927AC}"/>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1927436C-32B4-C3C5-8F96-18BB57261252}"/>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B8BDF62-209E-91B1-B468-316494705F92}"/>
              </a:ext>
            </a:extLst>
          </p:cNvPr>
          <p:cNvSpPr>
            <a:spLocks noGrp="1"/>
          </p:cNvSpPr>
          <p:nvPr>
            <p:ph type="dt" sz="half" idx="10"/>
          </p:nvPr>
        </p:nvSpPr>
        <p:spPr/>
        <p:txBody>
          <a:bodyPr/>
          <a:lstStyle/>
          <a:p>
            <a:fld id="{09C7F090-D1FB-49E4-B180-BB3DF3D9ECD5}" type="datetimeFigureOut">
              <a:rPr lang="de-DE" smtClean="0"/>
              <a:t>09.04.2024</a:t>
            </a:fld>
            <a:endParaRPr lang="de-DE"/>
          </a:p>
        </p:txBody>
      </p:sp>
      <p:sp>
        <p:nvSpPr>
          <p:cNvPr id="5" name="Fußzeilenplatzhalter 4">
            <a:extLst>
              <a:ext uri="{FF2B5EF4-FFF2-40B4-BE49-F238E27FC236}">
                <a16:creationId xmlns:a16="http://schemas.microsoft.com/office/drawing/2014/main" id="{501BA212-E096-A8E6-0655-3CD5AFB78100}"/>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BEDA79FD-8D39-C65D-2971-C10B9BA0EAC5}"/>
              </a:ext>
            </a:extLst>
          </p:cNvPr>
          <p:cNvSpPr>
            <a:spLocks noGrp="1"/>
          </p:cNvSpPr>
          <p:nvPr>
            <p:ph type="sldNum" sz="quarter" idx="12"/>
          </p:nvPr>
        </p:nvSpPr>
        <p:spPr/>
        <p:txBody>
          <a:bodyPr/>
          <a:lstStyle/>
          <a:p>
            <a:fld id="{F07EAD56-B28F-48A8-A266-336C961D50BE}" type="slidenum">
              <a:rPr lang="de-DE" smtClean="0"/>
              <a:t>‹Nr.›</a:t>
            </a:fld>
            <a:endParaRPr lang="de-DE"/>
          </a:p>
        </p:txBody>
      </p:sp>
    </p:spTree>
    <p:extLst>
      <p:ext uri="{BB962C8B-B14F-4D97-AF65-F5344CB8AC3E}">
        <p14:creationId xmlns:p14="http://schemas.microsoft.com/office/powerpoint/2010/main" val="17234589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DE364B-CEA6-C765-D1C7-C3A557548A8D}"/>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A157E4A5-B26B-5B01-AE3B-21852680BE0F}"/>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6738FBB8-88C8-B06A-9BBB-ABADEDD5B26F}"/>
              </a:ext>
            </a:extLst>
          </p:cNvPr>
          <p:cNvSpPr>
            <a:spLocks noGrp="1"/>
          </p:cNvSpPr>
          <p:nvPr>
            <p:ph type="dt" sz="half" idx="10"/>
          </p:nvPr>
        </p:nvSpPr>
        <p:spPr/>
        <p:txBody>
          <a:bodyPr/>
          <a:lstStyle/>
          <a:p>
            <a:fld id="{09C7F090-D1FB-49E4-B180-BB3DF3D9ECD5}" type="datetimeFigureOut">
              <a:rPr lang="de-DE" smtClean="0"/>
              <a:t>09.04.2024</a:t>
            </a:fld>
            <a:endParaRPr lang="de-DE"/>
          </a:p>
        </p:txBody>
      </p:sp>
      <p:sp>
        <p:nvSpPr>
          <p:cNvPr id="5" name="Fußzeilenplatzhalter 4">
            <a:extLst>
              <a:ext uri="{FF2B5EF4-FFF2-40B4-BE49-F238E27FC236}">
                <a16:creationId xmlns:a16="http://schemas.microsoft.com/office/drawing/2014/main" id="{C7A2ADB2-0A41-BD4C-3D3B-F1042F61D560}"/>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2E125B90-D2EB-69FB-8920-F7F753AF9E0E}"/>
              </a:ext>
            </a:extLst>
          </p:cNvPr>
          <p:cNvSpPr>
            <a:spLocks noGrp="1"/>
          </p:cNvSpPr>
          <p:nvPr>
            <p:ph type="sldNum" sz="quarter" idx="12"/>
          </p:nvPr>
        </p:nvSpPr>
        <p:spPr/>
        <p:txBody>
          <a:bodyPr/>
          <a:lstStyle/>
          <a:p>
            <a:fld id="{F07EAD56-B28F-48A8-A266-336C961D50BE}" type="slidenum">
              <a:rPr lang="de-DE" smtClean="0"/>
              <a:t>‹Nr.›</a:t>
            </a:fld>
            <a:endParaRPr lang="de-DE"/>
          </a:p>
        </p:txBody>
      </p:sp>
    </p:spTree>
    <p:extLst>
      <p:ext uri="{BB962C8B-B14F-4D97-AF65-F5344CB8AC3E}">
        <p14:creationId xmlns:p14="http://schemas.microsoft.com/office/powerpoint/2010/main" val="18404366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B65DF4-A42E-DFC4-1090-4BCEFBBC55A2}"/>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CE8037D3-9B2D-1FA4-84DA-9717A2F1FC5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1C66E9E5-8625-5AA9-4CB7-9B33F20C73C4}"/>
              </a:ext>
            </a:extLst>
          </p:cNvPr>
          <p:cNvSpPr>
            <a:spLocks noGrp="1"/>
          </p:cNvSpPr>
          <p:nvPr>
            <p:ph type="dt" sz="half" idx="10"/>
          </p:nvPr>
        </p:nvSpPr>
        <p:spPr/>
        <p:txBody>
          <a:bodyPr/>
          <a:lstStyle/>
          <a:p>
            <a:fld id="{09C7F090-D1FB-49E4-B180-BB3DF3D9ECD5}" type="datetimeFigureOut">
              <a:rPr lang="de-DE" smtClean="0"/>
              <a:t>09.04.2024</a:t>
            </a:fld>
            <a:endParaRPr lang="de-DE"/>
          </a:p>
        </p:txBody>
      </p:sp>
      <p:sp>
        <p:nvSpPr>
          <p:cNvPr id="5" name="Fußzeilenplatzhalter 4">
            <a:extLst>
              <a:ext uri="{FF2B5EF4-FFF2-40B4-BE49-F238E27FC236}">
                <a16:creationId xmlns:a16="http://schemas.microsoft.com/office/drawing/2014/main" id="{CEEEE18F-A85C-8959-166A-D1A145DBE3F4}"/>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40E6F1DE-93F5-A868-4DAA-BDAD8C827DD6}"/>
              </a:ext>
            </a:extLst>
          </p:cNvPr>
          <p:cNvSpPr>
            <a:spLocks noGrp="1"/>
          </p:cNvSpPr>
          <p:nvPr>
            <p:ph type="sldNum" sz="quarter" idx="12"/>
          </p:nvPr>
        </p:nvSpPr>
        <p:spPr/>
        <p:txBody>
          <a:bodyPr/>
          <a:lstStyle/>
          <a:p>
            <a:fld id="{F07EAD56-B28F-48A8-A266-336C961D50BE}" type="slidenum">
              <a:rPr lang="de-DE" smtClean="0"/>
              <a:t>‹Nr.›</a:t>
            </a:fld>
            <a:endParaRPr lang="de-DE"/>
          </a:p>
        </p:txBody>
      </p:sp>
    </p:spTree>
    <p:extLst>
      <p:ext uri="{BB962C8B-B14F-4D97-AF65-F5344CB8AC3E}">
        <p14:creationId xmlns:p14="http://schemas.microsoft.com/office/powerpoint/2010/main" val="25859148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A02860-B2CA-3877-8908-6597CA397950}"/>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2073D184-7653-1846-F6A1-877E34240AD8}"/>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6618D799-1D34-C019-83F6-DBDFCA707FCD}"/>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2CB42E49-8F3D-C4AE-6B81-1773CB088BC3}"/>
              </a:ext>
            </a:extLst>
          </p:cNvPr>
          <p:cNvSpPr>
            <a:spLocks noGrp="1"/>
          </p:cNvSpPr>
          <p:nvPr>
            <p:ph type="dt" sz="half" idx="10"/>
          </p:nvPr>
        </p:nvSpPr>
        <p:spPr/>
        <p:txBody>
          <a:bodyPr/>
          <a:lstStyle/>
          <a:p>
            <a:fld id="{09C7F090-D1FB-49E4-B180-BB3DF3D9ECD5}" type="datetimeFigureOut">
              <a:rPr lang="de-DE" smtClean="0"/>
              <a:t>09.04.2024</a:t>
            </a:fld>
            <a:endParaRPr lang="de-DE"/>
          </a:p>
        </p:txBody>
      </p:sp>
      <p:sp>
        <p:nvSpPr>
          <p:cNvPr id="6" name="Fußzeilenplatzhalter 5">
            <a:extLst>
              <a:ext uri="{FF2B5EF4-FFF2-40B4-BE49-F238E27FC236}">
                <a16:creationId xmlns:a16="http://schemas.microsoft.com/office/drawing/2014/main" id="{6D269273-7113-9BFC-0AD4-4917FC6A8D6E}"/>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CE71D2E4-8C5A-873D-42F8-720CF64FFF19}"/>
              </a:ext>
            </a:extLst>
          </p:cNvPr>
          <p:cNvSpPr>
            <a:spLocks noGrp="1"/>
          </p:cNvSpPr>
          <p:nvPr>
            <p:ph type="sldNum" sz="quarter" idx="12"/>
          </p:nvPr>
        </p:nvSpPr>
        <p:spPr/>
        <p:txBody>
          <a:bodyPr/>
          <a:lstStyle/>
          <a:p>
            <a:fld id="{F07EAD56-B28F-48A8-A266-336C961D50BE}" type="slidenum">
              <a:rPr lang="de-DE" smtClean="0"/>
              <a:t>‹Nr.›</a:t>
            </a:fld>
            <a:endParaRPr lang="de-DE"/>
          </a:p>
        </p:txBody>
      </p:sp>
    </p:spTree>
    <p:extLst>
      <p:ext uri="{BB962C8B-B14F-4D97-AF65-F5344CB8AC3E}">
        <p14:creationId xmlns:p14="http://schemas.microsoft.com/office/powerpoint/2010/main" val="18115695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3D623F-D98D-EC25-C456-5F2B365AEE68}"/>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A4A6CACD-EB38-62DC-3D61-4CD3DF871DA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1A7768FC-9466-F92B-1119-F087E8C7223D}"/>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295EE648-6B1E-05F0-E052-EF8061A46C5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C5F398AF-1698-A6E7-5352-31B6F2E13A60}"/>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955C89AB-7355-B39D-7CCE-30E7107C603B}"/>
              </a:ext>
            </a:extLst>
          </p:cNvPr>
          <p:cNvSpPr>
            <a:spLocks noGrp="1"/>
          </p:cNvSpPr>
          <p:nvPr>
            <p:ph type="dt" sz="half" idx="10"/>
          </p:nvPr>
        </p:nvSpPr>
        <p:spPr/>
        <p:txBody>
          <a:bodyPr/>
          <a:lstStyle/>
          <a:p>
            <a:fld id="{09C7F090-D1FB-49E4-B180-BB3DF3D9ECD5}" type="datetimeFigureOut">
              <a:rPr lang="de-DE" smtClean="0"/>
              <a:t>09.04.2024</a:t>
            </a:fld>
            <a:endParaRPr lang="de-DE"/>
          </a:p>
        </p:txBody>
      </p:sp>
      <p:sp>
        <p:nvSpPr>
          <p:cNvPr id="8" name="Fußzeilenplatzhalter 7">
            <a:extLst>
              <a:ext uri="{FF2B5EF4-FFF2-40B4-BE49-F238E27FC236}">
                <a16:creationId xmlns:a16="http://schemas.microsoft.com/office/drawing/2014/main" id="{EBB32DF9-9C30-5084-C2DA-19E1C381C3ED}"/>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B20C2879-F96A-9965-F3AB-CF2E0990510C}"/>
              </a:ext>
            </a:extLst>
          </p:cNvPr>
          <p:cNvSpPr>
            <a:spLocks noGrp="1"/>
          </p:cNvSpPr>
          <p:nvPr>
            <p:ph type="sldNum" sz="quarter" idx="12"/>
          </p:nvPr>
        </p:nvSpPr>
        <p:spPr/>
        <p:txBody>
          <a:bodyPr/>
          <a:lstStyle/>
          <a:p>
            <a:fld id="{F07EAD56-B28F-48A8-A266-336C961D50BE}" type="slidenum">
              <a:rPr lang="de-DE" smtClean="0"/>
              <a:t>‹Nr.›</a:t>
            </a:fld>
            <a:endParaRPr lang="de-DE"/>
          </a:p>
        </p:txBody>
      </p:sp>
    </p:spTree>
    <p:extLst>
      <p:ext uri="{BB962C8B-B14F-4D97-AF65-F5344CB8AC3E}">
        <p14:creationId xmlns:p14="http://schemas.microsoft.com/office/powerpoint/2010/main" val="37047405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89D0D4E-5DD6-1F6C-7CDE-2FA1AF17BA61}"/>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D279CBB9-4547-D2F3-683F-41378DAE1F7E}"/>
              </a:ext>
            </a:extLst>
          </p:cNvPr>
          <p:cNvSpPr>
            <a:spLocks noGrp="1"/>
          </p:cNvSpPr>
          <p:nvPr>
            <p:ph type="dt" sz="half" idx="10"/>
          </p:nvPr>
        </p:nvSpPr>
        <p:spPr/>
        <p:txBody>
          <a:bodyPr/>
          <a:lstStyle/>
          <a:p>
            <a:fld id="{09C7F090-D1FB-49E4-B180-BB3DF3D9ECD5}" type="datetimeFigureOut">
              <a:rPr lang="de-DE" smtClean="0"/>
              <a:t>09.04.2024</a:t>
            </a:fld>
            <a:endParaRPr lang="de-DE"/>
          </a:p>
        </p:txBody>
      </p:sp>
      <p:sp>
        <p:nvSpPr>
          <p:cNvPr id="4" name="Fußzeilenplatzhalter 3">
            <a:extLst>
              <a:ext uri="{FF2B5EF4-FFF2-40B4-BE49-F238E27FC236}">
                <a16:creationId xmlns:a16="http://schemas.microsoft.com/office/drawing/2014/main" id="{7A1D8D85-8599-FE77-EE45-99AD82181AF2}"/>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39A2DD71-6B5D-26D2-FC2A-D8803F8C1E20}"/>
              </a:ext>
            </a:extLst>
          </p:cNvPr>
          <p:cNvSpPr>
            <a:spLocks noGrp="1"/>
          </p:cNvSpPr>
          <p:nvPr>
            <p:ph type="sldNum" sz="quarter" idx="12"/>
          </p:nvPr>
        </p:nvSpPr>
        <p:spPr/>
        <p:txBody>
          <a:bodyPr/>
          <a:lstStyle/>
          <a:p>
            <a:fld id="{F07EAD56-B28F-48A8-A266-336C961D50BE}" type="slidenum">
              <a:rPr lang="de-DE" smtClean="0"/>
              <a:t>‹Nr.›</a:t>
            </a:fld>
            <a:endParaRPr lang="de-DE"/>
          </a:p>
        </p:txBody>
      </p:sp>
    </p:spTree>
    <p:extLst>
      <p:ext uri="{BB962C8B-B14F-4D97-AF65-F5344CB8AC3E}">
        <p14:creationId xmlns:p14="http://schemas.microsoft.com/office/powerpoint/2010/main" val="3880962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76AE0971-0008-4879-EECD-A0BFF19DABE0}"/>
              </a:ext>
            </a:extLst>
          </p:cNvPr>
          <p:cNvSpPr>
            <a:spLocks noGrp="1"/>
          </p:cNvSpPr>
          <p:nvPr>
            <p:ph type="dt" sz="half" idx="10"/>
          </p:nvPr>
        </p:nvSpPr>
        <p:spPr/>
        <p:txBody>
          <a:bodyPr/>
          <a:lstStyle/>
          <a:p>
            <a:fld id="{09C7F090-D1FB-49E4-B180-BB3DF3D9ECD5}" type="datetimeFigureOut">
              <a:rPr lang="de-DE" smtClean="0"/>
              <a:t>09.04.2024</a:t>
            </a:fld>
            <a:endParaRPr lang="de-DE"/>
          </a:p>
        </p:txBody>
      </p:sp>
      <p:sp>
        <p:nvSpPr>
          <p:cNvPr id="3" name="Fußzeilenplatzhalter 2">
            <a:extLst>
              <a:ext uri="{FF2B5EF4-FFF2-40B4-BE49-F238E27FC236}">
                <a16:creationId xmlns:a16="http://schemas.microsoft.com/office/drawing/2014/main" id="{9E7017B4-13D3-7921-64D9-3D93BBC19411}"/>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579A33C4-C580-B770-908C-EBEB2200F4A8}"/>
              </a:ext>
            </a:extLst>
          </p:cNvPr>
          <p:cNvSpPr>
            <a:spLocks noGrp="1"/>
          </p:cNvSpPr>
          <p:nvPr>
            <p:ph type="sldNum" sz="quarter" idx="12"/>
          </p:nvPr>
        </p:nvSpPr>
        <p:spPr/>
        <p:txBody>
          <a:bodyPr/>
          <a:lstStyle/>
          <a:p>
            <a:fld id="{F07EAD56-B28F-48A8-A266-336C961D50BE}" type="slidenum">
              <a:rPr lang="de-DE" smtClean="0"/>
              <a:t>‹Nr.›</a:t>
            </a:fld>
            <a:endParaRPr lang="de-DE"/>
          </a:p>
        </p:txBody>
      </p:sp>
    </p:spTree>
    <p:extLst>
      <p:ext uri="{BB962C8B-B14F-4D97-AF65-F5344CB8AC3E}">
        <p14:creationId xmlns:p14="http://schemas.microsoft.com/office/powerpoint/2010/main" val="22413746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619E1B-6260-F77F-1A04-7AF1E587AFD2}"/>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AB734C71-98CB-9BAC-41C1-60F7C63CA4B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897B70B1-ED4B-403D-C32B-76CBF8ED86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1F882E32-94EF-4AE2-3B68-78F7B205EE2A}"/>
              </a:ext>
            </a:extLst>
          </p:cNvPr>
          <p:cNvSpPr>
            <a:spLocks noGrp="1"/>
          </p:cNvSpPr>
          <p:nvPr>
            <p:ph type="dt" sz="half" idx="10"/>
          </p:nvPr>
        </p:nvSpPr>
        <p:spPr/>
        <p:txBody>
          <a:bodyPr/>
          <a:lstStyle/>
          <a:p>
            <a:fld id="{09C7F090-D1FB-49E4-B180-BB3DF3D9ECD5}" type="datetimeFigureOut">
              <a:rPr lang="de-DE" smtClean="0"/>
              <a:t>09.04.2024</a:t>
            </a:fld>
            <a:endParaRPr lang="de-DE"/>
          </a:p>
        </p:txBody>
      </p:sp>
      <p:sp>
        <p:nvSpPr>
          <p:cNvPr id="6" name="Fußzeilenplatzhalter 5">
            <a:extLst>
              <a:ext uri="{FF2B5EF4-FFF2-40B4-BE49-F238E27FC236}">
                <a16:creationId xmlns:a16="http://schemas.microsoft.com/office/drawing/2014/main" id="{E6629AAF-B7C3-54E7-0DA4-0A018C30DF77}"/>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7BAD9C9F-EAE3-540B-DC90-1C9AFF8D2942}"/>
              </a:ext>
            </a:extLst>
          </p:cNvPr>
          <p:cNvSpPr>
            <a:spLocks noGrp="1"/>
          </p:cNvSpPr>
          <p:nvPr>
            <p:ph type="sldNum" sz="quarter" idx="12"/>
          </p:nvPr>
        </p:nvSpPr>
        <p:spPr/>
        <p:txBody>
          <a:bodyPr/>
          <a:lstStyle/>
          <a:p>
            <a:fld id="{F07EAD56-B28F-48A8-A266-336C961D50BE}" type="slidenum">
              <a:rPr lang="de-DE" smtClean="0"/>
              <a:t>‹Nr.›</a:t>
            </a:fld>
            <a:endParaRPr lang="de-DE"/>
          </a:p>
        </p:txBody>
      </p:sp>
    </p:spTree>
    <p:extLst>
      <p:ext uri="{BB962C8B-B14F-4D97-AF65-F5344CB8AC3E}">
        <p14:creationId xmlns:p14="http://schemas.microsoft.com/office/powerpoint/2010/main" val="21735380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B3FE3E-BDC4-F366-7734-EEB82D409E57}"/>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182D62AE-1452-5DE0-F60B-FFBFCA7E9DD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E8930F74-7167-DF17-2C68-639BBAF928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610C253B-3187-275C-0F92-02E60BF3D699}"/>
              </a:ext>
            </a:extLst>
          </p:cNvPr>
          <p:cNvSpPr>
            <a:spLocks noGrp="1"/>
          </p:cNvSpPr>
          <p:nvPr>
            <p:ph type="dt" sz="half" idx="10"/>
          </p:nvPr>
        </p:nvSpPr>
        <p:spPr/>
        <p:txBody>
          <a:bodyPr/>
          <a:lstStyle/>
          <a:p>
            <a:fld id="{09C7F090-D1FB-49E4-B180-BB3DF3D9ECD5}" type="datetimeFigureOut">
              <a:rPr lang="de-DE" smtClean="0"/>
              <a:t>09.04.2024</a:t>
            </a:fld>
            <a:endParaRPr lang="de-DE"/>
          </a:p>
        </p:txBody>
      </p:sp>
      <p:sp>
        <p:nvSpPr>
          <p:cNvPr id="6" name="Fußzeilenplatzhalter 5">
            <a:extLst>
              <a:ext uri="{FF2B5EF4-FFF2-40B4-BE49-F238E27FC236}">
                <a16:creationId xmlns:a16="http://schemas.microsoft.com/office/drawing/2014/main" id="{9E79EC5B-B754-86FB-D1BF-FA0E01D7EE63}"/>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776F614B-C1A6-D069-23E4-F2E93252A449}"/>
              </a:ext>
            </a:extLst>
          </p:cNvPr>
          <p:cNvSpPr>
            <a:spLocks noGrp="1"/>
          </p:cNvSpPr>
          <p:nvPr>
            <p:ph type="sldNum" sz="quarter" idx="12"/>
          </p:nvPr>
        </p:nvSpPr>
        <p:spPr/>
        <p:txBody>
          <a:bodyPr/>
          <a:lstStyle/>
          <a:p>
            <a:fld id="{F07EAD56-B28F-48A8-A266-336C961D50BE}" type="slidenum">
              <a:rPr lang="de-DE" smtClean="0"/>
              <a:t>‹Nr.›</a:t>
            </a:fld>
            <a:endParaRPr lang="de-DE"/>
          </a:p>
        </p:txBody>
      </p:sp>
    </p:spTree>
    <p:extLst>
      <p:ext uri="{BB962C8B-B14F-4D97-AF65-F5344CB8AC3E}">
        <p14:creationId xmlns:p14="http://schemas.microsoft.com/office/powerpoint/2010/main" val="22249366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82885659-60A6-729A-82BB-93D8B7DA29E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133E47CC-5CE4-89FD-E851-78524B3AD9E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9357AD8B-CA9F-60A1-355F-B887A7531F0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C7F090-D1FB-49E4-B180-BB3DF3D9ECD5}" type="datetimeFigureOut">
              <a:rPr lang="de-DE" smtClean="0"/>
              <a:t>09.04.2024</a:t>
            </a:fld>
            <a:endParaRPr lang="de-DE"/>
          </a:p>
        </p:txBody>
      </p:sp>
      <p:sp>
        <p:nvSpPr>
          <p:cNvPr id="5" name="Fußzeilenplatzhalter 4">
            <a:extLst>
              <a:ext uri="{FF2B5EF4-FFF2-40B4-BE49-F238E27FC236}">
                <a16:creationId xmlns:a16="http://schemas.microsoft.com/office/drawing/2014/main" id="{F77B41AE-E2EC-B5F8-EA8E-564D05E9872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D60672BA-FC62-65FA-70FB-5D912FE914C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7EAD56-B28F-48A8-A266-336C961D50BE}" type="slidenum">
              <a:rPr lang="de-DE" smtClean="0"/>
              <a:t>‹Nr.›</a:t>
            </a:fld>
            <a:endParaRPr lang="de-DE"/>
          </a:p>
        </p:txBody>
      </p:sp>
    </p:spTree>
    <p:extLst>
      <p:ext uri="{BB962C8B-B14F-4D97-AF65-F5344CB8AC3E}">
        <p14:creationId xmlns:p14="http://schemas.microsoft.com/office/powerpoint/2010/main" val="18372480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www.change.org/p/manifest-f%C3%BCr-frieden"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slide" Target="slide4.xml"/><Relationship Id="rId7" Type="http://schemas.openxmlformats.org/officeDocument/2006/relationships/slide" Target="slide8.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slide" Target="slide7.xml"/><Relationship Id="rId11" Type="http://schemas.openxmlformats.org/officeDocument/2006/relationships/slide" Target="slide18.xml"/><Relationship Id="rId5" Type="http://schemas.openxmlformats.org/officeDocument/2006/relationships/slide" Target="slide6.xml"/><Relationship Id="rId10" Type="http://schemas.openxmlformats.org/officeDocument/2006/relationships/slide" Target="slide17.xml"/><Relationship Id="rId4" Type="http://schemas.openxmlformats.org/officeDocument/2006/relationships/slide" Target="slide5.xml"/><Relationship Id="rId9" Type="http://schemas.openxmlformats.org/officeDocument/2006/relationships/slide" Target="slide10.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A9D028-1ED0-3312-D843-1797B914546E}"/>
              </a:ext>
            </a:extLst>
          </p:cNvPr>
          <p:cNvSpPr>
            <a:spLocks noGrp="1"/>
          </p:cNvSpPr>
          <p:nvPr>
            <p:ph type="ctrTitle"/>
          </p:nvPr>
        </p:nvSpPr>
        <p:spPr/>
        <p:txBody>
          <a:bodyPr/>
          <a:lstStyle/>
          <a:p>
            <a:r>
              <a:rPr lang="de-DE" dirty="0"/>
              <a:t>Grafinger Friedensaufruf</a:t>
            </a:r>
          </a:p>
        </p:txBody>
      </p:sp>
      <p:pic>
        <p:nvPicPr>
          <p:cNvPr id="7" name="Grafik 6">
            <a:extLst>
              <a:ext uri="{FF2B5EF4-FFF2-40B4-BE49-F238E27FC236}">
                <a16:creationId xmlns:a16="http://schemas.microsoft.com/office/drawing/2014/main" id="{D1D801B8-A7F1-302E-F0A4-A3C681FDD03A}"/>
              </a:ext>
            </a:extLst>
          </p:cNvPr>
          <p:cNvPicPr>
            <a:picLocks noChangeAspect="1"/>
          </p:cNvPicPr>
          <p:nvPr/>
        </p:nvPicPr>
        <p:blipFill>
          <a:blip r:embed="rId2"/>
          <a:stretch>
            <a:fillRect/>
          </a:stretch>
        </p:blipFill>
        <p:spPr>
          <a:xfrm>
            <a:off x="495230" y="1564551"/>
            <a:ext cx="1600339" cy="2865368"/>
          </a:xfrm>
          <a:prstGeom prst="rect">
            <a:avLst/>
          </a:prstGeom>
        </p:spPr>
      </p:pic>
    </p:spTree>
    <p:extLst>
      <p:ext uri="{BB962C8B-B14F-4D97-AF65-F5344CB8AC3E}">
        <p14:creationId xmlns:p14="http://schemas.microsoft.com/office/powerpoint/2010/main" val="18116728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B90949-4433-5195-F7E4-DA54D3CE00DB}"/>
              </a:ext>
            </a:extLst>
          </p:cNvPr>
          <p:cNvSpPr>
            <a:spLocks noGrp="1"/>
          </p:cNvSpPr>
          <p:nvPr>
            <p:ph type="title"/>
          </p:nvPr>
        </p:nvSpPr>
        <p:spPr/>
        <p:txBody>
          <a:bodyPr/>
          <a:lstStyle/>
          <a:p>
            <a:r>
              <a:rPr lang="de-DE" dirty="0"/>
              <a:t>Kriegsanalyse – Frontverlauf</a:t>
            </a:r>
          </a:p>
        </p:txBody>
      </p:sp>
      <p:pic>
        <p:nvPicPr>
          <p:cNvPr id="5" name="Grafik 4">
            <a:extLst>
              <a:ext uri="{FF2B5EF4-FFF2-40B4-BE49-F238E27FC236}">
                <a16:creationId xmlns:a16="http://schemas.microsoft.com/office/drawing/2014/main" id="{DC9872DD-B404-E3EA-E66B-79573489EE7B}"/>
              </a:ext>
            </a:extLst>
          </p:cNvPr>
          <p:cNvPicPr>
            <a:picLocks noChangeAspect="1"/>
          </p:cNvPicPr>
          <p:nvPr/>
        </p:nvPicPr>
        <p:blipFill>
          <a:blip r:embed="rId2"/>
          <a:stretch>
            <a:fillRect/>
          </a:stretch>
        </p:blipFill>
        <p:spPr>
          <a:xfrm>
            <a:off x="271860" y="1439071"/>
            <a:ext cx="4445283" cy="5207035"/>
          </a:xfrm>
          <a:prstGeom prst="rect">
            <a:avLst/>
          </a:prstGeom>
        </p:spPr>
      </p:pic>
      <p:pic>
        <p:nvPicPr>
          <p:cNvPr id="7" name="Grafik 6">
            <a:extLst>
              <a:ext uri="{FF2B5EF4-FFF2-40B4-BE49-F238E27FC236}">
                <a16:creationId xmlns:a16="http://schemas.microsoft.com/office/drawing/2014/main" id="{B052B45F-3A9C-C5F1-8E05-31C003D130B7}"/>
              </a:ext>
            </a:extLst>
          </p:cNvPr>
          <p:cNvPicPr>
            <a:picLocks noChangeAspect="1"/>
          </p:cNvPicPr>
          <p:nvPr/>
        </p:nvPicPr>
        <p:blipFill>
          <a:blip r:embed="rId3"/>
          <a:stretch>
            <a:fillRect/>
          </a:stretch>
        </p:blipFill>
        <p:spPr>
          <a:xfrm>
            <a:off x="6096000" y="1439071"/>
            <a:ext cx="3996097" cy="5207035"/>
          </a:xfrm>
          <a:prstGeom prst="rect">
            <a:avLst/>
          </a:prstGeom>
        </p:spPr>
      </p:pic>
      <p:pic>
        <p:nvPicPr>
          <p:cNvPr id="12" name="Grafik 11">
            <a:extLst>
              <a:ext uri="{FF2B5EF4-FFF2-40B4-BE49-F238E27FC236}">
                <a16:creationId xmlns:a16="http://schemas.microsoft.com/office/drawing/2014/main" id="{75897065-99CF-DE76-9AB5-5A45FB04C7D4}"/>
              </a:ext>
            </a:extLst>
          </p:cNvPr>
          <p:cNvPicPr>
            <a:picLocks noChangeAspect="1"/>
          </p:cNvPicPr>
          <p:nvPr/>
        </p:nvPicPr>
        <p:blipFill>
          <a:blip r:embed="rId4"/>
          <a:stretch>
            <a:fillRect/>
          </a:stretch>
        </p:blipFill>
        <p:spPr>
          <a:xfrm>
            <a:off x="10092097" y="472196"/>
            <a:ext cx="1413554" cy="1111420"/>
          </a:xfrm>
          <a:prstGeom prst="rect">
            <a:avLst/>
          </a:prstGeom>
        </p:spPr>
      </p:pic>
    </p:spTree>
    <p:extLst>
      <p:ext uri="{BB962C8B-B14F-4D97-AF65-F5344CB8AC3E}">
        <p14:creationId xmlns:p14="http://schemas.microsoft.com/office/powerpoint/2010/main" val="13049771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3A164E8-754D-D14C-D7B2-2F67DA499B13}"/>
              </a:ext>
            </a:extLst>
          </p:cNvPr>
          <p:cNvSpPr>
            <a:spLocks noGrp="1"/>
          </p:cNvSpPr>
          <p:nvPr>
            <p:ph type="title"/>
          </p:nvPr>
        </p:nvSpPr>
        <p:spPr/>
        <p:txBody>
          <a:bodyPr/>
          <a:lstStyle/>
          <a:p>
            <a:r>
              <a:rPr lang="de-DE" dirty="0"/>
              <a:t>Kriegsanalyse – Opfer unter Soldaten</a:t>
            </a:r>
          </a:p>
        </p:txBody>
      </p:sp>
      <p:pic>
        <p:nvPicPr>
          <p:cNvPr id="5" name="Grafik 4">
            <a:extLst>
              <a:ext uri="{FF2B5EF4-FFF2-40B4-BE49-F238E27FC236}">
                <a16:creationId xmlns:a16="http://schemas.microsoft.com/office/drawing/2014/main" id="{C8A6BFD3-696B-1B31-6622-DF922A5ABD19}"/>
              </a:ext>
            </a:extLst>
          </p:cNvPr>
          <p:cNvPicPr>
            <a:picLocks noChangeAspect="1"/>
          </p:cNvPicPr>
          <p:nvPr/>
        </p:nvPicPr>
        <p:blipFill>
          <a:blip r:embed="rId2"/>
          <a:stretch>
            <a:fillRect/>
          </a:stretch>
        </p:blipFill>
        <p:spPr>
          <a:xfrm>
            <a:off x="671356" y="1930401"/>
            <a:ext cx="5421596" cy="4927600"/>
          </a:xfrm>
          <a:prstGeom prst="rect">
            <a:avLst/>
          </a:prstGeom>
        </p:spPr>
      </p:pic>
      <p:pic>
        <p:nvPicPr>
          <p:cNvPr id="7" name="Grafik 6">
            <a:extLst>
              <a:ext uri="{FF2B5EF4-FFF2-40B4-BE49-F238E27FC236}">
                <a16:creationId xmlns:a16="http://schemas.microsoft.com/office/drawing/2014/main" id="{A8B34413-534D-7672-A57F-13D34C3B9BE5}"/>
              </a:ext>
            </a:extLst>
          </p:cNvPr>
          <p:cNvPicPr>
            <a:picLocks noChangeAspect="1"/>
          </p:cNvPicPr>
          <p:nvPr/>
        </p:nvPicPr>
        <p:blipFill>
          <a:blip r:embed="rId3"/>
          <a:stretch>
            <a:fillRect/>
          </a:stretch>
        </p:blipFill>
        <p:spPr>
          <a:xfrm>
            <a:off x="6182930" y="1930401"/>
            <a:ext cx="5330064" cy="4782456"/>
          </a:xfrm>
          <a:prstGeom prst="rect">
            <a:avLst/>
          </a:prstGeom>
        </p:spPr>
      </p:pic>
      <p:pic>
        <p:nvPicPr>
          <p:cNvPr id="8" name="Grafik 7">
            <a:extLst>
              <a:ext uri="{FF2B5EF4-FFF2-40B4-BE49-F238E27FC236}">
                <a16:creationId xmlns:a16="http://schemas.microsoft.com/office/drawing/2014/main" id="{0B002D61-8EA7-2726-8CE7-E10F0CE8EA1A}"/>
              </a:ext>
            </a:extLst>
          </p:cNvPr>
          <p:cNvPicPr>
            <a:picLocks noChangeAspect="1"/>
          </p:cNvPicPr>
          <p:nvPr/>
        </p:nvPicPr>
        <p:blipFill>
          <a:blip r:embed="rId4"/>
          <a:stretch>
            <a:fillRect/>
          </a:stretch>
        </p:blipFill>
        <p:spPr>
          <a:xfrm>
            <a:off x="10092097" y="472196"/>
            <a:ext cx="1413554" cy="1111420"/>
          </a:xfrm>
          <a:prstGeom prst="rect">
            <a:avLst/>
          </a:prstGeom>
        </p:spPr>
      </p:pic>
    </p:spTree>
    <p:extLst>
      <p:ext uri="{BB962C8B-B14F-4D97-AF65-F5344CB8AC3E}">
        <p14:creationId xmlns:p14="http://schemas.microsoft.com/office/powerpoint/2010/main" val="30139019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C7F40A-B6CA-AC86-6E15-41C04859BB3F}"/>
              </a:ext>
            </a:extLst>
          </p:cNvPr>
          <p:cNvSpPr>
            <a:spLocks noGrp="1"/>
          </p:cNvSpPr>
          <p:nvPr>
            <p:ph type="title"/>
          </p:nvPr>
        </p:nvSpPr>
        <p:spPr/>
        <p:txBody>
          <a:bodyPr/>
          <a:lstStyle/>
          <a:p>
            <a:r>
              <a:rPr lang="de-DE" dirty="0"/>
              <a:t>Kriegsanalyse – Opfer unter Soldaten</a:t>
            </a:r>
          </a:p>
        </p:txBody>
      </p:sp>
      <p:pic>
        <p:nvPicPr>
          <p:cNvPr id="5" name="Grafik 4">
            <a:extLst>
              <a:ext uri="{FF2B5EF4-FFF2-40B4-BE49-F238E27FC236}">
                <a16:creationId xmlns:a16="http://schemas.microsoft.com/office/drawing/2014/main" id="{3A67BC4F-D3EA-26A1-4E5A-8D1EAE0FCC07}"/>
              </a:ext>
            </a:extLst>
          </p:cNvPr>
          <p:cNvPicPr>
            <a:picLocks noChangeAspect="1"/>
          </p:cNvPicPr>
          <p:nvPr/>
        </p:nvPicPr>
        <p:blipFill rotWithShape="1">
          <a:blip r:embed="rId2"/>
          <a:srcRect t="17601" b="41537"/>
          <a:stretch/>
        </p:blipFill>
        <p:spPr>
          <a:xfrm>
            <a:off x="591502" y="3319670"/>
            <a:ext cx="4943846" cy="2852530"/>
          </a:xfrm>
          <a:prstGeom prst="rect">
            <a:avLst/>
          </a:prstGeom>
        </p:spPr>
      </p:pic>
      <p:pic>
        <p:nvPicPr>
          <p:cNvPr id="9" name="Grafik 8">
            <a:extLst>
              <a:ext uri="{FF2B5EF4-FFF2-40B4-BE49-F238E27FC236}">
                <a16:creationId xmlns:a16="http://schemas.microsoft.com/office/drawing/2014/main" id="{9F35FDA6-6CF1-A95A-E41D-B1286871D1F1}"/>
              </a:ext>
            </a:extLst>
          </p:cNvPr>
          <p:cNvPicPr>
            <a:picLocks noChangeAspect="1"/>
          </p:cNvPicPr>
          <p:nvPr/>
        </p:nvPicPr>
        <p:blipFill>
          <a:blip r:embed="rId3"/>
          <a:stretch>
            <a:fillRect/>
          </a:stretch>
        </p:blipFill>
        <p:spPr>
          <a:xfrm>
            <a:off x="10092097" y="472196"/>
            <a:ext cx="1413554" cy="1111420"/>
          </a:xfrm>
          <a:prstGeom prst="rect">
            <a:avLst/>
          </a:prstGeom>
        </p:spPr>
      </p:pic>
      <p:pic>
        <p:nvPicPr>
          <p:cNvPr id="10" name="Grafik 9">
            <a:extLst>
              <a:ext uri="{FF2B5EF4-FFF2-40B4-BE49-F238E27FC236}">
                <a16:creationId xmlns:a16="http://schemas.microsoft.com/office/drawing/2014/main" id="{F57DCE7F-D27B-BF9E-CB30-B81F3427AD6D}"/>
              </a:ext>
            </a:extLst>
          </p:cNvPr>
          <p:cNvPicPr>
            <a:picLocks noChangeAspect="1"/>
          </p:cNvPicPr>
          <p:nvPr/>
        </p:nvPicPr>
        <p:blipFill rotWithShape="1">
          <a:blip r:embed="rId2"/>
          <a:srcRect t="58463"/>
          <a:stretch/>
        </p:blipFill>
        <p:spPr>
          <a:xfrm>
            <a:off x="6271590" y="3319670"/>
            <a:ext cx="5051283" cy="2986794"/>
          </a:xfrm>
          <a:prstGeom prst="rect">
            <a:avLst/>
          </a:prstGeom>
        </p:spPr>
      </p:pic>
      <p:pic>
        <p:nvPicPr>
          <p:cNvPr id="11" name="Grafik 10">
            <a:extLst>
              <a:ext uri="{FF2B5EF4-FFF2-40B4-BE49-F238E27FC236}">
                <a16:creationId xmlns:a16="http://schemas.microsoft.com/office/drawing/2014/main" id="{F24B4961-9D4E-AD1D-1421-A7E9B5A5C8E6}"/>
              </a:ext>
            </a:extLst>
          </p:cNvPr>
          <p:cNvPicPr>
            <a:picLocks noChangeAspect="1"/>
          </p:cNvPicPr>
          <p:nvPr/>
        </p:nvPicPr>
        <p:blipFill rotWithShape="1">
          <a:blip r:embed="rId2"/>
          <a:srcRect b="85492"/>
          <a:stretch/>
        </p:blipFill>
        <p:spPr>
          <a:xfrm>
            <a:off x="2888211" y="1690688"/>
            <a:ext cx="5962739" cy="1221477"/>
          </a:xfrm>
          <a:prstGeom prst="rect">
            <a:avLst/>
          </a:prstGeom>
        </p:spPr>
      </p:pic>
    </p:spTree>
    <p:extLst>
      <p:ext uri="{BB962C8B-B14F-4D97-AF65-F5344CB8AC3E}">
        <p14:creationId xmlns:p14="http://schemas.microsoft.com/office/powerpoint/2010/main" val="10623240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C7F40A-B6CA-AC86-6E15-41C04859BB3F}"/>
              </a:ext>
            </a:extLst>
          </p:cNvPr>
          <p:cNvSpPr>
            <a:spLocks noGrp="1"/>
          </p:cNvSpPr>
          <p:nvPr>
            <p:ph type="title"/>
          </p:nvPr>
        </p:nvSpPr>
        <p:spPr/>
        <p:txBody>
          <a:bodyPr/>
          <a:lstStyle/>
          <a:p>
            <a:r>
              <a:rPr lang="de-DE" dirty="0"/>
              <a:t>Kriegsanalyse – Zivile Opfer (UN Bericht)</a:t>
            </a:r>
          </a:p>
        </p:txBody>
      </p:sp>
      <p:pic>
        <p:nvPicPr>
          <p:cNvPr id="9" name="Grafik 8">
            <a:extLst>
              <a:ext uri="{FF2B5EF4-FFF2-40B4-BE49-F238E27FC236}">
                <a16:creationId xmlns:a16="http://schemas.microsoft.com/office/drawing/2014/main" id="{9F35FDA6-6CF1-A95A-E41D-B1286871D1F1}"/>
              </a:ext>
            </a:extLst>
          </p:cNvPr>
          <p:cNvPicPr>
            <a:picLocks noChangeAspect="1"/>
          </p:cNvPicPr>
          <p:nvPr/>
        </p:nvPicPr>
        <p:blipFill>
          <a:blip r:embed="rId2"/>
          <a:stretch>
            <a:fillRect/>
          </a:stretch>
        </p:blipFill>
        <p:spPr>
          <a:xfrm>
            <a:off x="10092097" y="472196"/>
            <a:ext cx="1413554" cy="1111420"/>
          </a:xfrm>
          <a:prstGeom prst="rect">
            <a:avLst/>
          </a:prstGeom>
        </p:spPr>
      </p:pic>
      <p:pic>
        <p:nvPicPr>
          <p:cNvPr id="4" name="Grafik 3">
            <a:extLst>
              <a:ext uri="{FF2B5EF4-FFF2-40B4-BE49-F238E27FC236}">
                <a16:creationId xmlns:a16="http://schemas.microsoft.com/office/drawing/2014/main" id="{89EBEA72-2588-FBC9-1DE8-2A87FBC85D34}"/>
              </a:ext>
            </a:extLst>
          </p:cNvPr>
          <p:cNvPicPr>
            <a:picLocks noChangeAspect="1"/>
          </p:cNvPicPr>
          <p:nvPr/>
        </p:nvPicPr>
        <p:blipFill>
          <a:blip r:embed="rId3"/>
          <a:stretch>
            <a:fillRect/>
          </a:stretch>
        </p:blipFill>
        <p:spPr>
          <a:xfrm>
            <a:off x="427555" y="1690688"/>
            <a:ext cx="8024879" cy="4541147"/>
          </a:xfrm>
          <a:prstGeom prst="rect">
            <a:avLst/>
          </a:prstGeom>
        </p:spPr>
      </p:pic>
      <p:pic>
        <p:nvPicPr>
          <p:cNvPr id="7" name="Grafik 6">
            <a:extLst>
              <a:ext uri="{FF2B5EF4-FFF2-40B4-BE49-F238E27FC236}">
                <a16:creationId xmlns:a16="http://schemas.microsoft.com/office/drawing/2014/main" id="{FEE053CA-D5CE-5907-54B4-488B66A9A36D}"/>
              </a:ext>
            </a:extLst>
          </p:cNvPr>
          <p:cNvPicPr>
            <a:picLocks noChangeAspect="1"/>
          </p:cNvPicPr>
          <p:nvPr/>
        </p:nvPicPr>
        <p:blipFill>
          <a:blip r:embed="rId4"/>
          <a:stretch>
            <a:fillRect/>
          </a:stretch>
        </p:blipFill>
        <p:spPr>
          <a:xfrm>
            <a:off x="8452434" y="2156972"/>
            <a:ext cx="3525757" cy="3369553"/>
          </a:xfrm>
          <a:prstGeom prst="rect">
            <a:avLst/>
          </a:prstGeom>
        </p:spPr>
      </p:pic>
      <p:sp>
        <p:nvSpPr>
          <p:cNvPr id="5" name="Textfeld 4">
            <a:extLst>
              <a:ext uri="{FF2B5EF4-FFF2-40B4-BE49-F238E27FC236}">
                <a16:creationId xmlns:a16="http://schemas.microsoft.com/office/drawing/2014/main" id="{F73C74E6-8160-494D-7DF0-29DE75D36F90}"/>
              </a:ext>
            </a:extLst>
          </p:cNvPr>
          <p:cNvSpPr txBox="1"/>
          <p:nvPr/>
        </p:nvSpPr>
        <p:spPr>
          <a:xfrm>
            <a:off x="838200" y="1321356"/>
            <a:ext cx="6096000" cy="369332"/>
          </a:xfrm>
          <a:prstGeom prst="rect">
            <a:avLst/>
          </a:prstGeom>
          <a:noFill/>
        </p:spPr>
        <p:txBody>
          <a:bodyPr wrap="square">
            <a:spAutoFit/>
          </a:bodyPr>
          <a:lstStyle/>
          <a:p>
            <a:r>
              <a:rPr lang="de-DE" b="0" i="0" dirty="0">
                <a:solidFill>
                  <a:srgbClr val="444444"/>
                </a:solidFill>
                <a:effectLst/>
                <a:latin typeface="Source Sans Pro" panose="020B0503030403020204" pitchFamily="34" charset="0"/>
              </a:rPr>
              <a:t>Stand 08.10.2023</a:t>
            </a:r>
            <a:endParaRPr lang="de-DE" dirty="0"/>
          </a:p>
        </p:txBody>
      </p:sp>
    </p:spTree>
    <p:extLst>
      <p:ext uri="{BB962C8B-B14F-4D97-AF65-F5344CB8AC3E}">
        <p14:creationId xmlns:p14="http://schemas.microsoft.com/office/powerpoint/2010/main" val="14255884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C7F40A-B6CA-AC86-6E15-41C04859BB3F}"/>
              </a:ext>
            </a:extLst>
          </p:cNvPr>
          <p:cNvSpPr>
            <a:spLocks noGrp="1"/>
          </p:cNvSpPr>
          <p:nvPr>
            <p:ph type="title"/>
          </p:nvPr>
        </p:nvSpPr>
        <p:spPr/>
        <p:txBody>
          <a:bodyPr/>
          <a:lstStyle/>
          <a:p>
            <a:r>
              <a:rPr lang="de-DE" dirty="0"/>
              <a:t>Kriegsanalyse – Flüchtlinge</a:t>
            </a:r>
          </a:p>
        </p:txBody>
      </p:sp>
      <p:pic>
        <p:nvPicPr>
          <p:cNvPr id="9" name="Grafik 8">
            <a:extLst>
              <a:ext uri="{FF2B5EF4-FFF2-40B4-BE49-F238E27FC236}">
                <a16:creationId xmlns:a16="http://schemas.microsoft.com/office/drawing/2014/main" id="{9F35FDA6-6CF1-A95A-E41D-B1286871D1F1}"/>
              </a:ext>
            </a:extLst>
          </p:cNvPr>
          <p:cNvPicPr>
            <a:picLocks noChangeAspect="1"/>
          </p:cNvPicPr>
          <p:nvPr/>
        </p:nvPicPr>
        <p:blipFill>
          <a:blip r:embed="rId2"/>
          <a:stretch>
            <a:fillRect/>
          </a:stretch>
        </p:blipFill>
        <p:spPr>
          <a:xfrm>
            <a:off x="10092097" y="472196"/>
            <a:ext cx="1413554" cy="1111420"/>
          </a:xfrm>
          <a:prstGeom prst="rect">
            <a:avLst/>
          </a:prstGeom>
        </p:spPr>
      </p:pic>
      <p:pic>
        <p:nvPicPr>
          <p:cNvPr id="6" name="Grafik 5">
            <a:extLst>
              <a:ext uri="{FF2B5EF4-FFF2-40B4-BE49-F238E27FC236}">
                <a16:creationId xmlns:a16="http://schemas.microsoft.com/office/drawing/2014/main" id="{F24D2A43-141B-2CCC-4695-BA00EBD0D162}"/>
              </a:ext>
            </a:extLst>
          </p:cNvPr>
          <p:cNvPicPr>
            <a:picLocks noChangeAspect="1"/>
          </p:cNvPicPr>
          <p:nvPr/>
        </p:nvPicPr>
        <p:blipFill>
          <a:blip r:embed="rId3"/>
          <a:stretch>
            <a:fillRect/>
          </a:stretch>
        </p:blipFill>
        <p:spPr>
          <a:xfrm>
            <a:off x="838200" y="2122674"/>
            <a:ext cx="10162758" cy="3619758"/>
          </a:xfrm>
          <a:prstGeom prst="rect">
            <a:avLst/>
          </a:prstGeom>
        </p:spPr>
      </p:pic>
    </p:spTree>
    <p:extLst>
      <p:ext uri="{BB962C8B-B14F-4D97-AF65-F5344CB8AC3E}">
        <p14:creationId xmlns:p14="http://schemas.microsoft.com/office/powerpoint/2010/main" val="368398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C7F40A-B6CA-AC86-6E15-41C04859BB3F}"/>
              </a:ext>
            </a:extLst>
          </p:cNvPr>
          <p:cNvSpPr>
            <a:spLocks noGrp="1"/>
          </p:cNvSpPr>
          <p:nvPr>
            <p:ph type="title"/>
          </p:nvPr>
        </p:nvSpPr>
        <p:spPr/>
        <p:txBody>
          <a:bodyPr/>
          <a:lstStyle/>
          <a:p>
            <a:r>
              <a:rPr lang="de-DE" dirty="0"/>
              <a:t>Kriegsanalyse – Kosten</a:t>
            </a:r>
          </a:p>
        </p:txBody>
      </p:sp>
      <p:pic>
        <p:nvPicPr>
          <p:cNvPr id="9" name="Grafik 8">
            <a:extLst>
              <a:ext uri="{FF2B5EF4-FFF2-40B4-BE49-F238E27FC236}">
                <a16:creationId xmlns:a16="http://schemas.microsoft.com/office/drawing/2014/main" id="{9F35FDA6-6CF1-A95A-E41D-B1286871D1F1}"/>
              </a:ext>
            </a:extLst>
          </p:cNvPr>
          <p:cNvPicPr>
            <a:picLocks noChangeAspect="1"/>
          </p:cNvPicPr>
          <p:nvPr/>
        </p:nvPicPr>
        <p:blipFill>
          <a:blip r:embed="rId2"/>
          <a:stretch>
            <a:fillRect/>
          </a:stretch>
        </p:blipFill>
        <p:spPr>
          <a:xfrm>
            <a:off x="10092097" y="472196"/>
            <a:ext cx="1413554" cy="1111420"/>
          </a:xfrm>
          <a:prstGeom prst="rect">
            <a:avLst/>
          </a:prstGeom>
        </p:spPr>
      </p:pic>
      <p:pic>
        <p:nvPicPr>
          <p:cNvPr id="4" name="Grafik 3">
            <a:extLst>
              <a:ext uri="{FF2B5EF4-FFF2-40B4-BE49-F238E27FC236}">
                <a16:creationId xmlns:a16="http://schemas.microsoft.com/office/drawing/2014/main" id="{D12FDB52-766A-9441-9C7E-A5409E93D7D7}"/>
              </a:ext>
            </a:extLst>
          </p:cNvPr>
          <p:cNvPicPr>
            <a:picLocks noChangeAspect="1"/>
          </p:cNvPicPr>
          <p:nvPr/>
        </p:nvPicPr>
        <p:blipFill>
          <a:blip r:embed="rId3"/>
          <a:stretch>
            <a:fillRect/>
          </a:stretch>
        </p:blipFill>
        <p:spPr>
          <a:xfrm>
            <a:off x="838200" y="2523744"/>
            <a:ext cx="10100018" cy="2615183"/>
          </a:xfrm>
          <a:prstGeom prst="rect">
            <a:avLst/>
          </a:prstGeom>
        </p:spPr>
      </p:pic>
    </p:spTree>
    <p:extLst>
      <p:ext uri="{BB962C8B-B14F-4D97-AF65-F5344CB8AC3E}">
        <p14:creationId xmlns:p14="http://schemas.microsoft.com/office/powerpoint/2010/main" val="19108706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C7F40A-B6CA-AC86-6E15-41C04859BB3F}"/>
              </a:ext>
            </a:extLst>
          </p:cNvPr>
          <p:cNvSpPr>
            <a:spLocks noGrp="1"/>
          </p:cNvSpPr>
          <p:nvPr>
            <p:ph type="title"/>
          </p:nvPr>
        </p:nvSpPr>
        <p:spPr/>
        <p:txBody>
          <a:bodyPr/>
          <a:lstStyle/>
          <a:p>
            <a:r>
              <a:rPr lang="de-DE" dirty="0"/>
              <a:t>Kriegsanalyse – Schlussfolgerung</a:t>
            </a:r>
          </a:p>
        </p:txBody>
      </p:sp>
      <p:pic>
        <p:nvPicPr>
          <p:cNvPr id="9" name="Grafik 8">
            <a:extLst>
              <a:ext uri="{FF2B5EF4-FFF2-40B4-BE49-F238E27FC236}">
                <a16:creationId xmlns:a16="http://schemas.microsoft.com/office/drawing/2014/main" id="{9F35FDA6-6CF1-A95A-E41D-B1286871D1F1}"/>
              </a:ext>
            </a:extLst>
          </p:cNvPr>
          <p:cNvPicPr>
            <a:picLocks noChangeAspect="1"/>
          </p:cNvPicPr>
          <p:nvPr/>
        </p:nvPicPr>
        <p:blipFill>
          <a:blip r:embed="rId2"/>
          <a:stretch>
            <a:fillRect/>
          </a:stretch>
        </p:blipFill>
        <p:spPr>
          <a:xfrm>
            <a:off x="10092097" y="472196"/>
            <a:ext cx="1413554" cy="1111420"/>
          </a:xfrm>
          <a:prstGeom prst="rect">
            <a:avLst/>
          </a:prstGeom>
        </p:spPr>
      </p:pic>
      <p:pic>
        <p:nvPicPr>
          <p:cNvPr id="4" name="Grafik 3">
            <a:extLst>
              <a:ext uri="{FF2B5EF4-FFF2-40B4-BE49-F238E27FC236}">
                <a16:creationId xmlns:a16="http://schemas.microsoft.com/office/drawing/2014/main" id="{76C5CEE7-03AE-2580-C2E9-2F6D477D2A1D}"/>
              </a:ext>
            </a:extLst>
          </p:cNvPr>
          <p:cNvPicPr>
            <a:picLocks noChangeAspect="1"/>
          </p:cNvPicPr>
          <p:nvPr/>
        </p:nvPicPr>
        <p:blipFill>
          <a:blip r:embed="rId3"/>
          <a:stretch>
            <a:fillRect/>
          </a:stretch>
        </p:blipFill>
        <p:spPr>
          <a:xfrm>
            <a:off x="728472" y="2299291"/>
            <a:ext cx="11049179" cy="3872909"/>
          </a:xfrm>
          <a:prstGeom prst="rect">
            <a:avLst/>
          </a:prstGeom>
        </p:spPr>
      </p:pic>
    </p:spTree>
    <p:extLst>
      <p:ext uri="{BB962C8B-B14F-4D97-AF65-F5344CB8AC3E}">
        <p14:creationId xmlns:p14="http://schemas.microsoft.com/office/powerpoint/2010/main" val="37484320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99758D-FBCB-D7A1-4226-818F1CAA60E1}"/>
              </a:ext>
            </a:extLst>
          </p:cNvPr>
          <p:cNvSpPr>
            <a:spLocks noGrp="1"/>
          </p:cNvSpPr>
          <p:nvPr>
            <p:ph type="title"/>
          </p:nvPr>
        </p:nvSpPr>
        <p:spPr/>
        <p:txBody>
          <a:bodyPr/>
          <a:lstStyle/>
          <a:p>
            <a:r>
              <a:rPr lang="de-DE" dirty="0"/>
              <a:t>Weiteres Vorgehen</a:t>
            </a:r>
          </a:p>
        </p:txBody>
      </p:sp>
      <p:sp>
        <p:nvSpPr>
          <p:cNvPr id="3" name="Inhaltsplatzhalter 2">
            <a:extLst>
              <a:ext uri="{FF2B5EF4-FFF2-40B4-BE49-F238E27FC236}">
                <a16:creationId xmlns:a16="http://schemas.microsoft.com/office/drawing/2014/main" id="{6A047E13-0B71-9581-BEEE-38818E426892}"/>
              </a:ext>
            </a:extLst>
          </p:cNvPr>
          <p:cNvSpPr>
            <a:spLocks noGrp="1"/>
          </p:cNvSpPr>
          <p:nvPr>
            <p:ph idx="1"/>
          </p:nvPr>
        </p:nvSpPr>
        <p:spPr>
          <a:xfrm>
            <a:off x="838200" y="1825625"/>
            <a:ext cx="9037320" cy="4351338"/>
          </a:xfrm>
        </p:spPr>
        <p:txBody>
          <a:bodyPr/>
          <a:lstStyle/>
          <a:p>
            <a:pPr algn="l"/>
            <a:r>
              <a:rPr lang="de-DE" b="1" i="1" dirty="0">
                <a:solidFill>
                  <a:srgbClr val="333333"/>
                </a:solidFill>
                <a:effectLst/>
              </a:rPr>
              <a:t>Phase I</a:t>
            </a:r>
            <a:r>
              <a:rPr lang="de-DE" i="1" dirty="0">
                <a:solidFill>
                  <a:srgbClr val="333333"/>
                </a:solidFill>
                <a:effectLst/>
              </a:rPr>
              <a:t> (Unterschriftensammlung </a:t>
            </a:r>
            <a:r>
              <a:rPr lang="de-DE" i="1">
                <a:solidFill>
                  <a:srgbClr val="333333"/>
                </a:solidFill>
                <a:effectLst/>
              </a:rPr>
              <a:t>in Grafing),</a:t>
            </a:r>
            <a:endParaRPr lang="de-DE" i="1" dirty="0">
              <a:solidFill>
                <a:srgbClr val="333333"/>
              </a:solidFill>
              <a:effectLst/>
            </a:endParaRPr>
          </a:p>
          <a:p>
            <a:pPr algn="l"/>
            <a:r>
              <a:rPr lang="de-DE" b="1" i="1" dirty="0">
                <a:solidFill>
                  <a:srgbClr val="333333"/>
                </a:solidFill>
                <a:effectLst/>
              </a:rPr>
              <a:t>Phase II </a:t>
            </a:r>
            <a:r>
              <a:rPr lang="de-DE" i="1" dirty="0">
                <a:solidFill>
                  <a:srgbClr val="333333"/>
                </a:solidFill>
                <a:effectLst/>
              </a:rPr>
              <a:t>(Deutschlandweite Unterschriftensammlung mit den Grafinger Unterschriften als Erstunterschrift sowie weiteren Erstunterschriften aus ganz Deutschland, elektronisch wie der Aufruf von </a:t>
            </a:r>
            <a:r>
              <a:rPr lang="de-DE" i="1" u="sng" dirty="0">
                <a:solidFill>
                  <a:srgbClr val="5A5A5A"/>
                </a:solidFill>
                <a:effectLst/>
                <a:hlinkClick r:id="rId2"/>
              </a:rPr>
              <a:t>Alice Schwarzer und Sarah Wagenknecht</a:t>
            </a:r>
            <a:r>
              <a:rPr lang="de-DE" i="1" dirty="0">
                <a:solidFill>
                  <a:srgbClr val="333333"/>
                </a:solidFill>
                <a:effectLst/>
              </a:rPr>
              <a:t>)</a:t>
            </a:r>
          </a:p>
        </p:txBody>
      </p:sp>
      <p:pic>
        <p:nvPicPr>
          <p:cNvPr id="5" name="Grafik 4">
            <a:extLst>
              <a:ext uri="{FF2B5EF4-FFF2-40B4-BE49-F238E27FC236}">
                <a16:creationId xmlns:a16="http://schemas.microsoft.com/office/drawing/2014/main" id="{E3F14DB0-5A46-48B1-B17E-57DBCE0E2220}"/>
              </a:ext>
            </a:extLst>
          </p:cNvPr>
          <p:cNvPicPr>
            <a:picLocks noChangeAspect="1"/>
          </p:cNvPicPr>
          <p:nvPr/>
        </p:nvPicPr>
        <p:blipFill>
          <a:blip r:embed="rId3"/>
          <a:stretch>
            <a:fillRect/>
          </a:stretch>
        </p:blipFill>
        <p:spPr>
          <a:xfrm>
            <a:off x="9790221" y="236694"/>
            <a:ext cx="2017117" cy="2178845"/>
          </a:xfrm>
          <a:prstGeom prst="rect">
            <a:avLst/>
          </a:prstGeom>
        </p:spPr>
      </p:pic>
    </p:spTree>
    <p:extLst>
      <p:ext uri="{BB962C8B-B14F-4D97-AF65-F5344CB8AC3E}">
        <p14:creationId xmlns:p14="http://schemas.microsoft.com/office/powerpoint/2010/main" val="10275145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BA843D-56A6-EBB2-F4D8-960D1D839627}"/>
              </a:ext>
            </a:extLst>
          </p:cNvPr>
          <p:cNvSpPr>
            <a:spLocks noGrp="1"/>
          </p:cNvSpPr>
          <p:nvPr>
            <p:ph type="title"/>
          </p:nvPr>
        </p:nvSpPr>
        <p:spPr/>
        <p:txBody>
          <a:bodyPr/>
          <a:lstStyle/>
          <a:p>
            <a:r>
              <a:rPr lang="de-DE" dirty="0"/>
              <a:t>Zum Abschluss</a:t>
            </a:r>
          </a:p>
        </p:txBody>
      </p:sp>
      <p:sp>
        <p:nvSpPr>
          <p:cNvPr id="3" name="Inhaltsplatzhalter 2">
            <a:extLst>
              <a:ext uri="{FF2B5EF4-FFF2-40B4-BE49-F238E27FC236}">
                <a16:creationId xmlns:a16="http://schemas.microsoft.com/office/drawing/2014/main" id="{26FB2514-9C56-F4D2-DD5C-0CD0A99BEEEE}"/>
              </a:ext>
            </a:extLst>
          </p:cNvPr>
          <p:cNvSpPr>
            <a:spLocks noGrp="1"/>
          </p:cNvSpPr>
          <p:nvPr>
            <p:ph idx="1"/>
          </p:nvPr>
        </p:nvSpPr>
        <p:spPr>
          <a:xfrm>
            <a:off x="838200" y="1865377"/>
            <a:ext cx="10515600" cy="4311586"/>
          </a:xfrm>
        </p:spPr>
        <p:txBody>
          <a:bodyPr>
            <a:normAutofit fontScale="77500" lnSpcReduction="20000"/>
          </a:bodyPr>
          <a:lstStyle/>
          <a:p>
            <a:pPr marL="0" indent="0">
              <a:buNone/>
            </a:pPr>
            <a:r>
              <a:rPr lang="de-DE" sz="4000" dirty="0"/>
              <a:t>Jeder von uns hat innere Grenzen und Einstellungen, die zu überspringen nicht leicht, aber in diesem Fall womöglich notwendig sind. </a:t>
            </a:r>
          </a:p>
          <a:p>
            <a:pPr marL="0" indent="0">
              <a:buNone/>
            </a:pPr>
            <a:endParaRPr lang="de-DE" sz="4000" dirty="0"/>
          </a:p>
          <a:p>
            <a:pPr marL="0" indent="0">
              <a:buNone/>
            </a:pPr>
            <a:r>
              <a:rPr lang="de-DE" sz="4000" dirty="0"/>
              <a:t>Um diesen Krieg schnell zu beendigen, braucht es eine Entschlossenheit, gepaart mit dem Gefühl von Verantwortung, dem Gespür für das Machbare, dem Gefühl für Timing sowie dem Gespür für Chancen, die sich eröffnen.</a:t>
            </a:r>
          </a:p>
          <a:p>
            <a:pPr marL="0" indent="0">
              <a:buNone/>
            </a:pPr>
            <a:endParaRPr lang="de-DE" sz="4000" dirty="0"/>
          </a:p>
          <a:p>
            <a:pPr marL="0" indent="0">
              <a:buNone/>
            </a:pPr>
            <a:r>
              <a:rPr lang="de-DE" sz="4000" dirty="0"/>
              <a:t>Wir bitten Sie um Unterstützung durch Unterschrift</a:t>
            </a:r>
          </a:p>
          <a:p>
            <a:pPr marL="0" indent="0">
              <a:buNone/>
            </a:pPr>
            <a:endParaRPr lang="de-DE" sz="4000" dirty="0"/>
          </a:p>
          <a:p>
            <a:pPr marL="0" indent="0">
              <a:buNone/>
            </a:pPr>
            <a:endParaRPr lang="de-DE" sz="4000" dirty="0"/>
          </a:p>
        </p:txBody>
      </p:sp>
      <p:pic>
        <p:nvPicPr>
          <p:cNvPr id="5" name="Grafik 4">
            <a:extLst>
              <a:ext uri="{FF2B5EF4-FFF2-40B4-BE49-F238E27FC236}">
                <a16:creationId xmlns:a16="http://schemas.microsoft.com/office/drawing/2014/main" id="{6C215304-295C-A58E-48BC-AEAD0B83AED1}"/>
              </a:ext>
            </a:extLst>
          </p:cNvPr>
          <p:cNvPicPr>
            <a:picLocks noChangeAspect="1"/>
          </p:cNvPicPr>
          <p:nvPr/>
        </p:nvPicPr>
        <p:blipFill>
          <a:blip r:embed="rId2"/>
          <a:stretch>
            <a:fillRect/>
          </a:stretch>
        </p:blipFill>
        <p:spPr>
          <a:xfrm>
            <a:off x="9553783" y="4659861"/>
            <a:ext cx="1396282" cy="1691791"/>
          </a:xfrm>
          <a:prstGeom prst="rect">
            <a:avLst/>
          </a:prstGeom>
        </p:spPr>
      </p:pic>
    </p:spTree>
    <p:extLst>
      <p:ext uri="{BB962C8B-B14F-4D97-AF65-F5344CB8AC3E}">
        <p14:creationId xmlns:p14="http://schemas.microsoft.com/office/powerpoint/2010/main" val="4114752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A61187-E100-69B9-3CB3-008C62A90484}"/>
              </a:ext>
            </a:extLst>
          </p:cNvPr>
          <p:cNvSpPr>
            <a:spLocks noGrp="1"/>
          </p:cNvSpPr>
          <p:nvPr>
            <p:ph type="title"/>
          </p:nvPr>
        </p:nvSpPr>
        <p:spPr>
          <a:xfrm>
            <a:off x="2590800" y="2103437"/>
            <a:ext cx="2423160" cy="1325563"/>
          </a:xfrm>
        </p:spPr>
        <p:txBody>
          <a:bodyPr/>
          <a:lstStyle/>
          <a:p>
            <a:r>
              <a:rPr lang="de-DE" dirty="0">
                <a:latin typeface="+mn-lt"/>
              </a:rPr>
              <a:t>Danke</a:t>
            </a:r>
          </a:p>
        </p:txBody>
      </p:sp>
      <p:pic>
        <p:nvPicPr>
          <p:cNvPr id="5" name="Grafik 4" descr="Ein Bild, das Entwurf, Zeichnung, Schreibwaren, Stift enthält.&#10;&#10;Automatisch generierte Beschreibung">
            <a:extLst>
              <a:ext uri="{FF2B5EF4-FFF2-40B4-BE49-F238E27FC236}">
                <a16:creationId xmlns:a16="http://schemas.microsoft.com/office/drawing/2014/main" id="{D59922B9-72C1-4163-4E3B-DA15C230D4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03364" y="572443"/>
            <a:ext cx="2562712" cy="4509153"/>
          </a:xfrm>
          <a:prstGeom prst="rect">
            <a:avLst/>
          </a:prstGeom>
        </p:spPr>
      </p:pic>
    </p:spTree>
    <p:extLst>
      <p:ext uri="{BB962C8B-B14F-4D97-AF65-F5344CB8AC3E}">
        <p14:creationId xmlns:p14="http://schemas.microsoft.com/office/powerpoint/2010/main" val="13034494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EA38B5-0ADC-5DF0-5858-F9FEF5CA00F2}"/>
              </a:ext>
            </a:extLst>
          </p:cNvPr>
          <p:cNvSpPr>
            <a:spLocks noGrp="1"/>
          </p:cNvSpPr>
          <p:nvPr>
            <p:ph type="title"/>
          </p:nvPr>
        </p:nvSpPr>
        <p:spPr/>
        <p:txBody>
          <a:bodyPr/>
          <a:lstStyle/>
          <a:p>
            <a:r>
              <a:rPr lang="de-DE" dirty="0"/>
              <a:t>Agenda</a:t>
            </a:r>
          </a:p>
        </p:txBody>
      </p:sp>
      <p:sp>
        <p:nvSpPr>
          <p:cNvPr id="3" name="Inhaltsplatzhalter 2">
            <a:extLst>
              <a:ext uri="{FF2B5EF4-FFF2-40B4-BE49-F238E27FC236}">
                <a16:creationId xmlns:a16="http://schemas.microsoft.com/office/drawing/2014/main" id="{AEE36488-5C46-A720-DF3F-4F44A1736A6B}"/>
              </a:ext>
            </a:extLst>
          </p:cNvPr>
          <p:cNvSpPr>
            <a:spLocks noGrp="1"/>
          </p:cNvSpPr>
          <p:nvPr>
            <p:ph idx="1"/>
          </p:nvPr>
        </p:nvSpPr>
        <p:spPr/>
        <p:txBody>
          <a:bodyPr>
            <a:normAutofit fontScale="92500" lnSpcReduction="20000"/>
          </a:bodyPr>
          <a:lstStyle/>
          <a:p>
            <a:r>
              <a:rPr lang="de-DE" dirty="0">
                <a:hlinkClick r:id="rId2" action="ppaction://hlinksldjump"/>
              </a:rPr>
              <a:t>Wichtiger Unterstützer </a:t>
            </a:r>
            <a:endParaRPr lang="de-DE" dirty="0">
              <a:hlinkClick r:id="rId3" action="ppaction://hlinksldjump"/>
            </a:endParaRPr>
          </a:p>
          <a:p>
            <a:r>
              <a:rPr lang="de-DE" dirty="0">
                <a:hlinkClick r:id="rId3" action="ppaction://hlinksldjump"/>
              </a:rPr>
              <a:t>Verbrechen gegen Menschlichkeit, Demokratie und Freiheit</a:t>
            </a:r>
            <a:endParaRPr lang="de-DE" dirty="0"/>
          </a:p>
          <a:p>
            <a:r>
              <a:rPr lang="de-DE" dirty="0">
                <a:hlinkClick r:id="rId4" action="ppaction://hlinksldjump"/>
              </a:rPr>
              <a:t>Verhältnismäßigkeit der Mittel in neuer Kriegsphase</a:t>
            </a:r>
            <a:endParaRPr lang="de-DE" dirty="0"/>
          </a:p>
          <a:p>
            <a:r>
              <a:rPr lang="de-DE" dirty="0">
                <a:hlinkClick r:id="rId5" action="ppaction://hlinksldjump"/>
              </a:rPr>
              <a:t>Einlenken als moralische Pflicht</a:t>
            </a:r>
            <a:endParaRPr lang="de-DE" dirty="0"/>
          </a:p>
          <a:p>
            <a:r>
              <a:rPr lang="de-DE" dirty="0">
                <a:hlinkClick r:id="rId6" action="ppaction://hlinksldjump"/>
              </a:rPr>
              <a:t>Realistisches Szenario zur relativ schnellen Beendigung des Krieges</a:t>
            </a:r>
            <a:endParaRPr lang="de-DE" dirty="0"/>
          </a:p>
          <a:p>
            <a:r>
              <a:rPr lang="de-DE" dirty="0">
                <a:hlinkClick r:id="rId7" action="ppaction://hlinksldjump"/>
              </a:rPr>
              <a:t>Anmerkungen zum “richtigen” Zeitpunkt von Verhandlungen zwischen Ukraine und Russland</a:t>
            </a:r>
            <a:endParaRPr lang="de-DE" dirty="0"/>
          </a:p>
          <a:p>
            <a:r>
              <a:rPr lang="de-DE" dirty="0">
                <a:hlinkClick r:id="rId8" action="ppaction://hlinksldjump"/>
              </a:rPr>
              <a:t>Dreierpartnerschaft als Zeichen der Versöhnungsbereitschaft</a:t>
            </a:r>
            <a:endParaRPr lang="de-DE" dirty="0"/>
          </a:p>
          <a:p>
            <a:r>
              <a:rPr lang="de-DE" dirty="0">
                <a:hlinkClick r:id="rId9" action="ppaction://hlinksldjump"/>
              </a:rPr>
              <a:t>Kriegsanalyse</a:t>
            </a:r>
            <a:endParaRPr lang="de-DE" dirty="0"/>
          </a:p>
          <a:p>
            <a:r>
              <a:rPr lang="de-DE" dirty="0">
                <a:hlinkClick r:id="rId10" action="ppaction://hlinksldjump"/>
              </a:rPr>
              <a:t>Weiteres Vorgehen</a:t>
            </a:r>
            <a:endParaRPr lang="de-DE" dirty="0"/>
          </a:p>
          <a:p>
            <a:r>
              <a:rPr lang="de-DE" dirty="0">
                <a:hlinkClick r:id="rId11" action="ppaction://hlinksldjump"/>
              </a:rPr>
              <a:t>Zum Abschluss</a:t>
            </a:r>
            <a:endParaRPr lang="de-DE" dirty="0"/>
          </a:p>
          <a:p>
            <a:endParaRPr lang="de-DE" dirty="0"/>
          </a:p>
        </p:txBody>
      </p:sp>
    </p:spTree>
    <p:extLst>
      <p:ext uri="{BB962C8B-B14F-4D97-AF65-F5344CB8AC3E}">
        <p14:creationId xmlns:p14="http://schemas.microsoft.com/office/powerpoint/2010/main" val="7741508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5D54AD-CAF4-F6E5-FD46-770288C87C6D}"/>
              </a:ext>
            </a:extLst>
          </p:cNvPr>
          <p:cNvSpPr>
            <a:spLocks noGrp="1"/>
          </p:cNvSpPr>
          <p:nvPr>
            <p:ph type="title"/>
          </p:nvPr>
        </p:nvSpPr>
        <p:spPr/>
        <p:txBody>
          <a:bodyPr/>
          <a:lstStyle/>
          <a:p>
            <a:r>
              <a:rPr lang="de-DE" dirty="0"/>
              <a:t>Wichtiger Unterstützer </a:t>
            </a:r>
          </a:p>
        </p:txBody>
      </p:sp>
      <p:sp>
        <p:nvSpPr>
          <p:cNvPr id="3" name="Inhaltsplatzhalter 2">
            <a:extLst>
              <a:ext uri="{FF2B5EF4-FFF2-40B4-BE49-F238E27FC236}">
                <a16:creationId xmlns:a16="http://schemas.microsoft.com/office/drawing/2014/main" id="{91755CEB-7E9B-A593-5103-672700280E98}"/>
              </a:ext>
            </a:extLst>
          </p:cNvPr>
          <p:cNvSpPr>
            <a:spLocks noGrp="1"/>
          </p:cNvSpPr>
          <p:nvPr>
            <p:ph idx="1"/>
          </p:nvPr>
        </p:nvSpPr>
        <p:spPr/>
        <p:txBody>
          <a:bodyPr>
            <a:normAutofit lnSpcReduction="10000"/>
          </a:bodyPr>
          <a:lstStyle/>
          <a:p>
            <a:pPr algn="l"/>
            <a:r>
              <a:rPr lang="de-DE" dirty="0">
                <a:solidFill>
                  <a:srgbClr val="333333"/>
                </a:solidFill>
              </a:rPr>
              <a:t>Presseerklärung des Grafinger Friedensaufrufs vom 26.9.2023 zur Unterstützung durch Prof. Horst Teltschik</a:t>
            </a:r>
          </a:p>
          <a:p>
            <a:pPr marL="457200" lvl="1" indent="0">
              <a:buNone/>
            </a:pPr>
            <a:r>
              <a:rPr lang="de-DE" dirty="0">
                <a:solidFill>
                  <a:srgbClr val="333333"/>
                </a:solidFill>
              </a:rPr>
              <a:t>Auf der Suche nach Unterstützung hat sich der Grafinger Friedensaufruf auch an Professor Dr. h.c. Horst Teltschik</a:t>
            </a:r>
            <a:r>
              <a:rPr lang="de-DE" b="0" i="0" dirty="0">
                <a:solidFill>
                  <a:srgbClr val="333333"/>
                </a:solidFill>
                <a:effectLst/>
              </a:rPr>
              <a:t>, den ehemaligen Leiter der Münchner Sicherheitskonferenz, gewandt. Nach Studium des Aufrufs bedankte sich Prof. Teltschik und erklärte, dass er den Aufruf “</a:t>
            </a:r>
            <a:r>
              <a:rPr lang="de-DE" b="1" i="0" dirty="0">
                <a:solidFill>
                  <a:srgbClr val="333333"/>
                </a:solidFill>
                <a:effectLst/>
              </a:rPr>
              <a:t>inhaltlich voll unterstütze</a:t>
            </a:r>
            <a:r>
              <a:rPr lang="de-DE" b="0" i="0" dirty="0">
                <a:solidFill>
                  <a:srgbClr val="333333"/>
                </a:solidFill>
                <a:effectLst/>
              </a:rPr>
              <a:t>“. Zudem erklärte er, dass die Stärke des Aufrufs aus seiner Sicht der “</a:t>
            </a:r>
            <a:r>
              <a:rPr lang="de-DE" b="1" i="0" dirty="0">
                <a:solidFill>
                  <a:srgbClr val="333333"/>
                </a:solidFill>
                <a:effectLst/>
              </a:rPr>
              <a:t>regionale Bezug</a:t>
            </a:r>
            <a:r>
              <a:rPr lang="de-DE" b="0" i="0" dirty="0">
                <a:solidFill>
                  <a:srgbClr val="333333"/>
                </a:solidFill>
                <a:effectLst/>
              </a:rPr>
              <a:t>” sei, dass “</a:t>
            </a:r>
            <a:r>
              <a:rPr lang="de-DE" b="1" i="0" dirty="0">
                <a:solidFill>
                  <a:srgbClr val="333333"/>
                </a:solidFill>
                <a:effectLst/>
              </a:rPr>
              <a:t>Bürger aus Grafing einen solchen Aufruf formulieren und dafür werben</a:t>
            </a:r>
            <a:r>
              <a:rPr lang="de-DE" b="0" i="0" dirty="0">
                <a:solidFill>
                  <a:srgbClr val="333333"/>
                </a:solidFill>
                <a:effectLst/>
              </a:rPr>
              <a:t>“.</a:t>
            </a:r>
          </a:p>
          <a:p>
            <a:pPr algn="l"/>
            <a:r>
              <a:rPr lang="de-DE" dirty="0">
                <a:solidFill>
                  <a:srgbClr val="333333"/>
                </a:solidFill>
              </a:rPr>
              <a:t>Mail an alle Stadträte vom 13.10.2023 (Auszug)</a:t>
            </a:r>
          </a:p>
          <a:p>
            <a:pPr marL="457200" lvl="1" indent="0">
              <a:buNone/>
            </a:pPr>
            <a:r>
              <a:rPr lang="de-DE" dirty="0">
                <a:solidFill>
                  <a:srgbClr val="333333"/>
                </a:solidFill>
              </a:rPr>
              <a:t>Vielen Dank an die vielen Stadträte, die den Grafinger Friedensaufruf unterschrieben haben. </a:t>
            </a:r>
            <a:r>
              <a:rPr lang="de-DE" b="1" dirty="0">
                <a:solidFill>
                  <a:srgbClr val="333333"/>
                </a:solidFill>
              </a:rPr>
              <a:t>8 von 24 </a:t>
            </a:r>
            <a:r>
              <a:rPr lang="de-DE" dirty="0">
                <a:solidFill>
                  <a:srgbClr val="333333"/>
                </a:solidFill>
              </a:rPr>
              <a:t>Stadträten haben schon unterschrieben, </a:t>
            </a:r>
            <a:r>
              <a:rPr lang="de-DE" b="1" dirty="0">
                <a:solidFill>
                  <a:srgbClr val="333333"/>
                </a:solidFill>
              </a:rPr>
              <a:t>aus fast allen Parteien</a:t>
            </a:r>
            <a:r>
              <a:rPr lang="de-DE" dirty="0">
                <a:solidFill>
                  <a:srgbClr val="333333"/>
                </a:solidFill>
              </a:rPr>
              <a:t>, ein breites Spektrum</a:t>
            </a:r>
            <a:endParaRPr lang="de-DE" dirty="0"/>
          </a:p>
          <a:p>
            <a:pPr marL="457200" lvl="1" indent="0">
              <a:buNone/>
            </a:pPr>
            <a:endParaRPr lang="de-DE" b="0" i="0" dirty="0">
              <a:solidFill>
                <a:srgbClr val="333333"/>
              </a:solidFill>
              <a:effectLst/>
              <a:latin typeface="Source Sans Pro" panose="020B0503030403020204" pitchFamily="34" charset="0"/>
            </a:endParaRPr>
          </a:p>
          <a:p>
            <a:endParaRPr lang="de-DE" dirty="0"/>
          </a:p>
        </p:txBody>
      </p:sp>
      <p:pic>
        <p:nvPicPr>
          <p:cNvPr id="5" name="Grafik 4">
            <a:extLst>
              <a:ext uri="{FF2B5EF4-FFF2-40B4-BE49-F238E27FC236}">
                <a16:creationId xmlns:a16="http://schemas.microsoft.com/office/drawing/2014/main" id="{47A3B799-0DEF-9DDE-29AB-5F7CB36D6CA5}"/>
              </a:ext>
            </a:extLst>
          </p:cNvPr>
          <p:cNvPicPr>
            <a:picLocks noChangeAspect="1"/>
          </p:cNvPicPr>
          <p:nvPr/>
        </p:nvPicPr>
        <p:blipFill>
          <a:blip r:embed="rId2"/>
          <a:stretch>
            <a:fillRect/>
          </a:stretch>
        </p:blipFill>
        <p:spPr>
          <a:xfrm>
            <a:off x="9220200" y="365125"/>
            <a:ext cx="2229090" cy="1192517"/>
          </a:xfrm>
          <a:prstGeom prst="rect">
            <a:avLst/>
          </a:prstGeom>
        </p:spPr>
      </p:pic>
    </p:spTree>
    <p:extLst>
      <p:ext uri="{BB962C8B-B14F-4D97-AF65-F5344CB8AC3E}">
        <p14:creationId xmlns:p14="http://schemas.microsoft.com/office/powerpoint/2010/main" val="1367339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9421DE-459E-E9C3-BB98-307688A42055}"/>
              </a:ext>
            </a:extLst>
          </p:cNvPr>
          <p:cNvSpPr>
            <a:spLocks noGrp="1"/>
          </p:cNvSpPr>
          <p:nvPr>
            <p:ph type="title"/>
          </p:nvPr>
        </p:nvSpPr>
        <p:spPr/>
        <p:txBody>
          <a:bodyPr/>
          <a:lstStyle/>
          <a:p>
            <a:r>
              <a:rPr lang="de-DE" dirty="0"/>
              <a:t>Verbrechen gegen Menschlichkeit, Demokratie und Freiheit</a:t>
            </a:r>
          </a:p>
        </p:txBody>
      </p:sp>
      <p:sp>
        <p:nvSpPr>
          <p:cNvPr id="3" name="Inhaltsplatzhalter 2">
            <a:extLst>
              <a:ext uri="{FF2B5EF4-FFF2-40B4-BE49-F238E27FC236}">
                <a16:creationId xmlns:a16="http://schemas.microsoft.com/office/drawing/2014/main" id="{8B927ECC-5EF4-78B7-2A90-A97461122BA1}"/>
              </a:ext>
            </a:extLst>
          </p:cNvPr>
          <p:cNvSpPr>
            <a:spLocks noGrp="1"/>
          </p:cNvSpPr>
          <p:nvPr>
            <p:ph idx="1"/>
          </p:nvPr>
        </p:nvSpPr>
        <p:spPr/>
        <p:txBody>
          <a:bodyPr/>
          <a:lstStyle/>
          <a:p>
            <a:pPr algn="l"/>
            <a:r>
              <a:rPr lang="de-DE" b="0" i="0" dirty="0">
                <a:solidFill>
                  <a:srgbClr val="333333"/>
                </a:solidFill>
                <a:effectLst/>
              </a:rPr>
              <a:t>Den Überfall auf die Ukraine halten wir für ein Verbrechen gegen Menschlichkeit, Demokratie und Freiheit. Er ist ein völkerrechtswidriger Krieg inkl. der bisherigen völkerrechtswidrigen Annexionen. Wir unterstützen die Ukraine in der Verteidigung ihrer Freiheitsrechte mit den notwendigen Mitteln. </a:t>
            </a:r>
          </a:p>
          <a:p>
            <a:pPr algn="l"/>
            <a:r>
              <a:rPr lang="de-DE" b="0" i="0" dirty="0">
                <a:solidFill>
                  <a:srgbClr val="333333"/>
                </a:solidFill>
                <a:effectLst/>
              </a:rPr>
              <a:t>Für das Ziel, alle von Russland besetzten Gebiete zurückerobern zu wollen, haben wir großes Verständnis, sowohl aus völkerrechtlicher als auch aus moralischer Sicht. Trotzdem halten wir dieses Ziel für unrealistisch und zudem für hochriskant.</a:t>
            </a:r>
          </a:p>
          <a:p>
            <a:endParaRPr lang="de-DE" dirty="0"/>
          </a:p>
        </p:txBody>
      </p:sp>
      <p:pic>
        <p:nvPicPr>
          <p:cNvPr id="6" name="Grafik 5">
            <a:extLst>
              <a:ext uri="{FF2B5EF4-FFF2-40B4-BE49-F238E27FC236}">
                <a16:creationId xmlns:a16="http://schemas.microsoft.com/office/drawing/2014/main" id="{092FFEF8-5836-DCD4-01A4-7BADFCDF4419}"/>
              </a:ext>
            </a:extLst>
          </p:cNvPr>
          <p:cNvPicPr>
            <a:picLocks noChangeAspect="1"/>
          </p:cNvPicPr>
          <p:nvPr/>
        </p:nvPicPr>
        <p:blipFill>
          <a:blip r:embed="rId2"/>
          <a:stretch>
            <a:fillRect/>
          </a:stretch>
        </p:blipFill>
        <p:spPr>
          <a:xfrm>
            <a:off x="9765792" y="201833"/>
            <a:ext cx="1938645" cy="1606462"/>
          </a:xfrm>
          <a:prstGeom prst="rect">
            <a:avLst/>
          </a:prstGeom>
        </p:spPr>
      </p:pic>
    </p:spTree>
    <p:extLst>
      <p:ext uri="{BB962C8B-B14F-4D97-AF65-F5344CB8AC3E}">
        <p14:creationId xmlns:p14="http://schemas.microsoft.com/office/powerpoint/2010/main" val="35029284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EEC437-9B87-29B9-328B-41ECD335995D}"/>
              </a:ext>
            </a:extLst>
          </p:cNvPr>
          <p:cNvSpPr>
            <a:spLocks noGrp="1"/>
          </p:cNvSpPr>
          <p:nvPr>
            <p:ph type="title"/>
          </p:nvPr>
        </p:nvSpPr>
        <p:spPr>
          <a:xfrm>
            <a:off x="838200" y="365125"/>
            <a:ext cx="8836152" cy="1325563"/>
          </a:xfrm>
        </p:spPr>
        <p:txBody>
          <a:bodyPr/>
          <a:lstStyle/>
          <a:p>
            <a:r>
              <a:rPr lang="de-DE" dirty="0"/>
              <a:t>Verhältnismäßigkeit der Mittel in neuer Kriegsphase</a:t>
            </a:r>
          </a:p>
        </p:txBody>
      </p:sp>
      <p:sp>
        <p:nvSpPr>
          <p:cNvPr id="3" name="Inhaltsplatzhalter 2">
            <a:extLst>
              <a:ext uri="{FF2B5EF4-FFF2-40B4-BE49-F238E27FC236}">
                <a16:creationId xmlns:a16="http://schemas.microsoft.com/office/drawing/2014/main" id="{C2879986-4B61-E1DB-78CD-2E070AF92EAF}"/>
              </a:ext>
            </a:extLst>
          </p:cNvPr>
          <p:cNvSpPr>
            <a:spLocks noGrp="1"/>
          </p:cNvSpPr>
          <p:nvPr>
            <p:ph idx="1"/>
          </p:nvPr>
        </p:nvSpPr>
        <p:spPr/>
        <p:txBody>
          <a:bodyPr>
            <a:normAutofit fontScale="92500" lnSpcReduction="10000"/>
          </a:bodyPr>
          <a:lstStyle/>
          <a:p>
            <a:pPr algn="l"/>
            <a:r>
              <a:rPr lang="de-DE" b="0" i="0" dirty="0">
                <a:solidFill>
                  <a:srgbClr val="333333"/>
                </a:solidFill>
                <a:effectLst/>
              </a:rPr>
              <a:t>Der Ukraine ist es wider Erwarten gelungen, einen großen Teil des Landes gegenüber Russland zu verteidigen bzw. zurückzugewinnen. Doch die Art des Krieges hat sich geändert. Der Frontverlauf zwischen beiden Kriegsparteien zeigt in den letzten Monaten kaum Bewegung. Hohe Verluste prägen beidseitig das Bild – ein Stellungskampf, erinnernd an Verdun im ersten Weltkrieg.</a:t>
            </a:r>
          </a:p>
          <a:p>
            <a:pPr algn="l"/>
            <a:r>
              <a:rPr lang="de-DE" b="0" i="0" dirty="0">
                <a:solidFill>
                  <a:srgbClr val="333333"/>
                </a:solidFill>
                <a:effectLst/>
              </a:rPr>
              <a:t>Die Ukraine droht als Gefangener des eigenen Nationalismus, den richtigen Zeitpunkt zum Ausstieg aus dem Krieg zu verpassen.</a:t>
            </a:r>
          </a:p>
          <a:p>
            <a:pPr algn="l"/>
            <a:r>
              <a:rPr lang="de-DE" b="0" i="0" dirty="0">
                <a:solidFill>
                  <a:srgbClr val="333333"/>
                </a:solidFill>
                <a:effectLst/>
              </a:rPr>
              <a:t>Ein weiteres Fortführen der Rückeroberungen führt zu extrem viel Leid sowohl auf ukrainischer als auch auf russischer Seite und birgt neben anderen Risiken im Extremfall auch die Gefahr atomarer Eskalationen unterschiedlicher Art.</a:t>
            </a:r>
          </a:p>
        </p:txBody>
      </p:sp>
      <p:pic>
        <p:nvPicPr>
          <p:cNvPr id="5" name="Grafik 4">
            <a:extLst>
              <a:ext uri="{FF2B5EF4-FFF2-40B4-BE49-F238E27FC236}">
                <a16:creationId xmlns:a16="http://schemas.microsoft.com/office/drawing/2014/main" id="{ECA5A6B2-14A7-EEE5-4ABF-273BB73E6B57}"/>
              </a:ext>
            </a:extLst>
          </p:cNvPr>
          <p:cNvPicPr>
            <a:picLocks noChangeAspect="1"/>
          </p:cNvPicPr>
          <p:nvPr/>
        </p:nvPicPr>
        <p:blipFill>
          <a:blip r:embed="rId2"/>
          <a:stretch>
            <a:fillRect/>
          </a:stretch>
        </p:blipFill>
        <p:spPr>
          <a:xfrm>
            <a:off x="9674352" y="365126"/>
            <a:ext cx="1992754" cy="1328502"/>
          </a:xfrm>
          <a:prstGeom prst="rect">
            <a:avLst/>
          </a:prstGeom>
        </p:spPr>
      </p:pic>
    </p:spTree>
    <p:extLst>
      <p:ext uri="{BB962C8B-B14F-4D97-AF65-F5344CB8AC3E}">
        <p14:creationId xmlns:p14="http://schemas.microsoft.com/office/powerpoint/2010/main" val="12040833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8BC3D8-3803-5E7A-BDCD-72091E37D688}"/>
              </a:ext>
            </a:extLst>
          </p:cNvPr>
          <p:cNvSpPr>
            <a:spLocks noGrp="1"/>
          </p:cNvSpPr>
          <p:nvPr>
            <p:ph type="title"/>
          </p:nvPr>
        </p:nvSpPr>
        <p:spPr/>
        <p:txBody>
          <a:bodyPr/>
          <a:lstStyle/>
          <a:p>
            <a:r>
              <a:rPr lang="de-DE" dirty="0"/>
              <a:t>Einlenken als moralische Pflicht</a:t>
            </a:r>
          </a:p>
        </p:txBody>
      </p:sp>
      <p:sp>
        <p:nvSpPr>
          <p:cNvPr id="3" name="Inhaltsplatzhalter 2">
            <a:extLst>
              <a:ext uri="{FF2B5EF4-FFF2-40B4-BE49-F238E27FC236}">
                <a16:creationId xmlns:a16="http://schemas.microsoft.com/office/drawing/2014/main" id="{541FF5ED-E8C8-F8F2-D88B-2B6A03ED2E38}"/>
              </a:ext>
            </a:extLst>
          </p:cNvPr>
          <p:cNvSpPr>
            <a:spLocks noGrp="1"/>
          </p:cNvSpPr>
          <p:nvPr>
            <p:ph idx="1"/>
          </p:nvPr>
        </p:nvSpPr>
        <p:spPr>
          <a:xfrm>
            <a:off x="838200" y="1825625"/>
            <a:ext cx="10515600" cy="2590927"/>
          </a:xfrm>
        </p:spPr>
        <p:txBody>
          <a:bodyPr>
            <a:normAutofit/>
          </a:bodyPr>
          <a:lstStyle/>
          <a:p>
            <a:r>
              <a:rPr lang="de-DE" b="0" i="0" dirty="0">
                <a:solidFill>
                  <a:srgbClr val="333333"/>
                </a:solidFill>
                <a:effectLst/>
                <a:latin typeface="Source Sans Pro" panose="020B0503030403020204" pitchFamily="34" charset="0"/>
              </a:rPr>
              <a:t>Unweigerlich stellt sich die Frage nach Moral, Gerechtigkeit und Verhältnismäßigkeit der Mittel – auch für uns Deutsche, als einem der unterstützenden Länder. Wir haben die Pflicht unsere Einflussmöglichkeiten geltend zu machen und die Ukraine zum richtigen Zeitpunkt zum Einlenken zu bringen. Auch wir haben Verantwortung.</a:t>
            </a:r>
            <a:endParaRPr lang="de-DE" dirty="0"/>
          </a:p>
        </p:txBody>
      </p:sp>
      <p:pic>
        <p:nvPicPr>
          <p:cNvPr id="5" name="Grafik 4">
            <a:extLst>
              <a:ext uri="{FF2B5EF4-FFF2-40B4-BE49-F238E27FC236}">
                <a16:creationId xmlns:a16="http://schemas.microsoft.com/office/drawing/2014/main" id="{E7DBF2E1-D348-47E5-BCF8-971FF151B281}"/>
              </a:ext>
            </a:extLst>
          </p:cNvPr>
          <p:cNvPicPr>
            <a:picLocks noChangeAspect="1"/>
          </p:cNvPicPr>
          <p:nvPr/>
        </p:nvPicPr>
        <p:blipFill>
          <a:blip r:embed="rId2"/>
          <a:stretch>
            <a:fillRect/>
          </a:stretch>
        </p:blipFill>
        <p:spPr>
          <a:xfrm>
            <a:off x="9848087" y="365125"/>
            <a:ext cx="1628517" cy="1156989"/>
          </a:xfrm>
          <a:prstGeom prst="rect">
            <a:avLst/>
          </a:prstGeom>
        </p:spPr>
      </p:pic>
    </p:spTree>
    <p:extLst>
      <p:ext uri="{BB962C8B-B14F-4D97-AF65-F5344CB8AC3E}">
        <p14:creationId xmlns:p14="http://schemas.microsoft.com/office/powerpoint/2010/main" val="26716223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EF9225-6D25-9C20-9989-97BB9809A8B2}"/>
              </a:ext>
            </a:extLst>
          </p:cNvPr>
          <p:cNvSpPr>
            <a:spLocks noGrp="1"/>
          </p:cNvSpPr>
          <p:nvPr>
            <p:ph type="title"/>
          </p:nvPr>
        </p:nvSpPr>
        <p:spPr>
          <a:xfrm>
            <a:off x="838200" y="365125"/>
            <a:ext cx="9046464" cy="1325563"/>
          </a:xfrm>
        </p:spPr>
        <p:txBody>
          <a:bodyPr/>
          <a:lstStyle/>
          <a:p>
            <a:r>
              <a:rPr lang="de-DE" dirty="0"/>
              <a:t>Realistisches Szenario zur relativ schnellen Beendigung des Krieges</a:t>
            </a:r>
          </a:p>
        </p:txBody>
      </p:sp>
      <p:sp>
        <p:nvSpPr>
          <p:cNvPr id="3" name="Inhaltsplatzhalter 2">
            <a:extLst>
              <a:ext uri="{FF2B5EF4-FFF2-40B4-BE49-F238E27FC236}">
                <a16:creationId xmlns:a16="http://schemas.microsoft.com/office/drawing/2014/main" id="{DA275738-2350-E250-71B9-2DDFADB2C5FC}"/>
              </a:ext>
            </a:extLst>
          </p:cNvPr>
          <p:cNvSpPr>
            <a:spLocks noGrp="1"/>
          </p:cNvSpPr>
          <p:nvPr>
            <p:ph idx="1"/>
          </p:nvPr>
        </p:nvSpPr>
        <p:spPr>
          <a:xfrm>
            <a:off x="859536" y="1856232"/>
            <a:ext cx="10503408" cy="4320730"/>
          </a:xfrm>
        </p:spPr>
        <p:txBody>
          <a:bodyPr>
            <a:noAutofit/>
          </a:bodyPr>
          <a:lstStyle/>
          <a:p>
            <a:pPr algn="l">
              <a:buFont typeface="+mj-lt"/>
              <a:buAutoNum type="arabicPeriod"/>
            </a:pPr>
            <a:r>
              <a:rPr lang="de-DE" sz="1600" b="0" i="0" dirty="0">
                <a:solidFill>
                  <a:srgbClr val="333333"/>
                </a:solidFill>
                <a:effectLst/>
              </a:rPr>
              <a:t>Um jahrelanges, unnötiges, massenhaftes Blutvergießen sowie um zusätzliche Eskalationen zu vermeiden, wird die sofortige Verhandlungsbereitschaft von Seiten der Ukraine (ein früher Verhandlungsbeginn liegt auch im Interesse der Ukraine) ohne hindernde Vorbedingungen gefordert. (Hier wird von der Bundesregierung die entsprechende Einflussnahme mit den geeigneten Mitteln erwartet. Auf diese Weise kann auch der ukrainischen Regierung die Möglichkeit gegeben werden, auch vor der eigenen Bevölkerung den Verzicht auf Land gegen Frieden zu begründen, da ansonsten die eigene Verteidigungsfähigkeit bedroht wäre.)</a:t>
            </a:r>
          </a:p>
          <a:p>
            <a:pPr algn="l">
              <a:buFont typeface="+mj-lt"/>
              <a:buAutoNum type="arabicPeriod"/>
            </a:pPr>
            <a:r>
              <a:rPr lang="de-DE" sz="1600" b="0" i="0" dirty="0">
                <a:solidFill>
                  <a:srgbClr val="333333"/>
                </a:solidFill>
                <a:effectLst/>
              </a:rPr>
              <a:t>Gleichzeitig soll die Ukraine in eine starke Verhandlungsposition mit realistischen Zielen versetzt werden und die dafür notwendigen Mittel erhalten. Dies beinhaltet für die Ukraine u.a. krisenfeste Sicherheitsgarantien (ggf. NATO-Mitgliedschaft nach Friedensabkommen – anders ist ein dauerhafter Schutz der Ukraine wohl nicht zu gewährleisten) aber auch Bereitschaft zum schmerzlichen Verzicht auf eigenes Land. </a:t>
            </a:r>
          </a:p>
          <a:p>
            <a:pPr algn="l">
              <a:buFont typeface="+mj-lt"/>
              <a:buAutoNum type="arabicPeriod"/>
            </a:pPr>
            <a:r>
              <a:rPr lang="de-DE" sz="1600" b="0" i="0" dirty="0">
                <a:solidFill>
                  <a:srgbClr val="333333"/>
                </a:solidFill>
                <a:effectLst/>
              </a:rPr>
              <a:t>Durch die neue Situation ist zu erwarten, dass weitere Länder bereit sind, ihren Einfluss auf Russland für eine friedliche Beilegung des Konflikts durch Verhandlungen wahrzunehmen.</a:t>
            </a:r>
          </a:p>
          <a:p>
            <a:pPr algn="l">
              <a:buFont typeface="+mj-lt"/>
              <a:buAutoNum type="arabicPeriod"/>
            </a:pPr>
            <a:r>
              <a:rPr lang="de-DE" sz="1600" b="0" i="0" dirty="0">
                <a:solidFill>
                  <a:srgbClr val="333333"/>
                </a:solidFill>
                <a:effectLst/>
              </a:rPr>
              <a:t>Zusätzlich ist durch die Tatsache, dass die Ukraine befähigt werden soll, aus der Position der Stärke zu verhandeln, zu erwarten, dass Russland über kurz oder lang ebenfalls seine Bereitschaft zeigen wird, ohne hindernde Vorbedingungen zu verhandeln, um seine Position nicht zu schwächen.</a:t>
            </a:r>
          </a:p>
          <a:p>
            <a:pPr algn="l">
              <a:buFont typeface="+mj-lt"/>
              <a:buAutoNum type="arabicPeriod"/>
            </a:pPr>
            <a:r>
              <a:rPr lang="de-DE" sz="1600" b="0" i="0" dirty="0">
                <a:solidFill>
                  <a:srgbClr val="333333"/>
                </a:solidFill>
                <a:effectLst/>
              </a:rPr>
              <a:t>Russland hätte den Vorteil, bei einem raschen Einlenken seinerseits im Rahmen eines Friedensabkommens in die Normalität ohne Handelsbeschränkungen zurückzukehren.</a:t>
            </a:r>
          </a:p>
          <a:p>
            <a:pPr algn="l">
              <a:buFont typeface="+mj-lt"/>
              <a:buAutoNum type="arabicPeriod"/>
            </a:pPr>
            <a:r>
              <a:rPr lang="de-DE" sz="1600" b="0" i="0" dirty="0">
                <a:solidFill>
                  <a:srgbClr val="333333"/>
                </a:solidFill>
                <a:effectLst/>
              </a:rPr>
              <a:t>Sowohl Russland als auch die Ukraine werden schmerzliche Realitäten anerkennen müssen.</a:t>
            </a:r>
          </a:p>
        </p:txBody>
      </p:sp>
      <p:pic>
        <p:nvPicPr>
          <p:cNvPr id="5" name="Grafik 4">
            <a:extLst>
              <a:ext uri="{FF2B5EF4-FFF2-40B4-BE49-F238E27FC236}">
                <a16:creationId xmlns:a16="http://schemas.microsoft.com/office/drawing/2014/main" id="{8398825D-952B-C138-7520-3C10B44A085E}"/>
              </a:ext>
            </a:extLst>
          </p:cNvPr>
          <p:cNvPicPr>
            <a:picLocks noChangeAspect="1"/>
          </p:cNvPicPr>
          <p:nvPr/>
        </p:nvPicPr>
        <p:blipFill>
          <a:blip r:embed="rId2"/>
          <a:stretch>
            <a:fillRect/>
          </a:stretch>
        </p:blipFill>
        <p:spPr>
          <a:xfrm>
            <a:off x="9354312" y="202181"/>
            <a:ext cx="1892170" cy="1488507"/>
          </a:xfrm>
          <a:prstGeom prst="rect">
            <a:avLst/>
          </a:prstGeom>
        </p:spPr>
      </p:pic>
    </p:spTree>
    <p:extLst>
      <p:ext uri="{BB962C8B-B14F-4D97-AF65-F5344CB8AC3E}">
        <p14:creationId xmlns:p14="http://schemas.microsoft.com/office/powerpoint/2010/main" val="19975818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8ADDFA-CC19-D432-D215-DD5EFF864E1C}"/>
              </a:ext>
            </a:extLst>
          </p:cNvPr>
          <p:cNvSpPr>
            <a:spLocks noGrp="1"/>
          </p:cNvSpPr>
          <p:nvPr>
            <p:ph type="title"/>
          </p:nvPr>
        </p:nvSpPr>
        <p:spPr>
          <a:xfrm>
            <a:off x="838200" y="365125"/>
            <a:ext cx="8415528" cy="1325563"/>
          </a:xfrm>
        </p:spPr>
        <p:txBody>
          <a:bodyPr>
            <a:normAutofit fontScale="90000"/>
          </a:bodyPr>
          <a:lstStyle/>
          <a:p>
            <a:r>
              <a:rPr lang="de-DE" dirty="0"/>
              <a:t>Anmerkungen zum “richtigen” Zeitpunkt von Verhandlungen zwischen Ukraine und Russland</a:t>
            </a:r>
          </a:p>
        </p:txBody>
      </p:sp>
      <p:sp>
        <p:nvSpPr>
          <p:cNvPr id="3" name="Inhaltsplatzhalter 2">
            <a:extLst>
              <a:ext uri="{FF2B5EF4-FFF2-40B4-BE49-F238E27FC236}">
                <a16:creationId xmlns:a16="http://schemas.microsoft.com/office/drawing/2014/main" id="{63331CAB-B5B3-12FF-7086-E2E279172223}"/>
              </a:ext>
            </a:extLst>
          </p:cNvPr>
          <p:cNvSpPr>
            <a:spLocks noGrp="1"/>
          </p:cNvSpPr>
          <p:nvPr>
            <p:ph idx="1"/>
          </p:nvPr>
        </p:nvSpPr>
        <p:spPr>
          <a:xfrm>
            <a:off x="902208" y="2063369"/>
            <a:ext cx="10515600" cy="4351338"/>
          </a:xfrm>
        </p:spPr>
        <p:txBody>
          <a:bodyPr>
            <a:normAutofit fontScale="92500" lnSpcReduction="20000"/>
          </a:bodyPr>
          <a:lstStyle/>
          <a:p>
            <a:pPr algn="l"/>
            <a:r>
              <a:rPr lang="de-DE" b="0" i="0" dirty="0">
                <a:solidFill>
                  <a:srgbClr val="333333"/>
                </a:solidFill>
                <a:effectLst/>
              </a:rPr>
              <a:t>Es ist sehr wahrscheinlich, dass die Ukraine ohne Druck ihrer Unterstützer zu sehr Gefangener ihres Nationalismus bleibt und den rechtzeitigen Zeitpunkt für ernsthafte Verhandlungen mit damit verbundenen Gebietsaufgaben versäumt.</a:t>
            </a:r>
          </a:p>
          <a:p>
            <a:pPr algn="l"/>
            <a:r>
              <a:rPr lang="de-DE" b="0" i="0" dirty="0">
                <a:solidFill>
                  <a:srgbClr val="333333"/>
                </a:solidFill>
                <a:effectLst/>
              </a:rPr>
              <a:t>Es ist abzusehen, dass es sich auf Dauer viele Unterstützer nicht bieten lassen werden, einen Kampf ohne realistische Ziele zu unterstützen bzw. zu finanzieren. Das ist vor deren Bevölkerung auf Dauer nicht zu vertreten. Auch in Kriegszeiten spielen neben den Existentiellen Fragen von Freiheit, Leben und Tod auch Kosten-Nutzen Berechnungen eine grundlegende Bedeutung.</a:t>
            </a:r>
          </a:p>
          <a:p>
            <a:pPr algn="l"/>
            <a:r>
              <a:rPr lang="de-DE" b="1" i="0" dirty="0">
                <a:solidFill>
                  <a:srgbClr val="333333"/>
                </a:solidFill>
                <a:effectLst/>
              </a:rPr>
              <a:t>Es besteht derzeit die Gefahr, dass die Ukraine ohne Druck von Außen nicht mehr aus einer Position der Stärke verhandeln kann, weil sie dann zu einem Zeitpunkt verhandelt, zu dem die Unterstützung von Außen im Schwinden ist.</a:t>
            </a:r>
            <a:endParaRPr lang="de-DE" b="0" i="0" dirty="0">
              <a:solidFill>
                <a:srgbClr val="333333"/>
              </a:solidFill>
              <a:effectLst/>
            </a:endParaRPr>
          </a:p>
          <a:p>
            <a:endParaRPr lang="de-DE" dirty="0"/>
          </a:p>
        </p:txBody>
      </p:sp>
      <p:pic>
        <p:nvPicPr>
          <p:cNvPr id="5" name="Grafik 4">
            <a:extLst>
              <a:ext uri="{FF2B5EF4-FFF2-40B4-BE49-F238E27FC236}">
                <a16:creationId xmlns:a16="http://schemas.microsoft.com/office/drawing/2014/main" id="{A351BF4D-7615-31EF-B6D2-9A465E0A48B1}"/>
              </a:ext>
            </a:extLst>
          </p:cNvPr>
          <p:cNvPicPr>
            <a:picLocks noChangeAspect="1"/>
          </p:cNvPicPr>
          <p:nvPr/>
        </p:nvPicPr>
        <p:blipFill>
          <a:blip r:embed="rId2"/>
          <a:stretch>
            <a:fillRect/>
          </a:stretch>
        </p:blipFill>
        <p:spPr>
          <a:xfrm>
            <a:off x="9729216" y="224699"/>
            <a:ext cx="2116959" cy="1567908"/>
          </a:xfrm>
          <a:prstGeom prst="rect">
            <a:avLst/>
          </a:prstGeom>
        </p:spPr>
      </p:pic>
    </p:spTree>
    <p:extLst>
      <p:ext uri="{BB962C8B-B14F-4D97-AF65-F5344CB8AC3E}">
        <p14:creationId xmlns:p14="http://schemas.microsoft.com/office/powerpoint/2010/main" val="25236185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C49283-F852-550D-7654-3C3457D04166}"/>
              </a:ext>
            </a:extLst>
          </p:cNvPr>
          <p:cNvSpPr>
            <a:spLocks noGrp="1"/>
          </p:cNvSpPr>
          <p:nvPr>
            <p:ph type="title"/>
          </p:nvPr>
        </p:nvSpPr>
        <p:spPr/>
        <p:txBody>
          <a:bodyPr/>
          <a:lstStyle/>
          <a:p>
            <a:r>
              <a:rPr lang="de-DE" dirty="0"/>
              <a:t>Dreierpartnerschaft als Zeichen der Versöhnungsbereitschaft</a:t>
            </a:r>
          </a:p>
        </p:txBody>
      </p:sp>
      <p:sp>
        <p:nvSpPr>
          <p:cNvPr id="3" name="Inhaltsplatzhalter 2">
            <a:extLst>
              <a:ext uri="{FF2B5EF4-FFF2-40B4-BE49-F238E27FC236}">
                <a16:creationId xmlns:a16="http://schemas.microsoft.com/office/drawing/2014/main" id="{F5BAEF22-FA9C-2DF1-A076-4646110B5313}"/>
              </a:ext>
            </a:extLst>
          </p:cNvPr>
          <p:cNvSpPr>
            <a:spLocks noGrp="1"/>
          </p:cNvSpPr>
          <p:nvPr>
            <p:ph idx="1"/>
          </p:nvPr>
        </p:nvSpPr>
        <p:spPr/>
        <p:txBody>
          <a:bodyPr/>
          <a:lstStyle/>
          <a:p>
            <a:pPr algn="l"/>
            <a:r>
              <a:rPr lang="de-DE" b="0" i="0" dirty="0">
                <a:solidFill>
                  <a:srgbClr val="333333"/>
                </a:solidFill>
                <a:effectLst/>
                <a:latin typeface="Source Sans Pro" panose="020B0503030403020204" pitchFamily="34" charset="0"/>
              </a:rPr>
              <a:t>Nach einem Friedensabkommen bzw. einem dauerhaften Waffenstillstandsabkommen zwischen Ukraine und </a:t>
            </a:r>
            <a:r>
              <a:rPr lang="de-DE" b="0" i="0" dirty="0">
                <a:solidFill>
                  <a:srgbClr val="333333"/>
                </a:solidFill>
                <a:effectLst/>
              </a:rPr>
              <a:t>Russland</a:t>
            </a:r>
            <a:r>
              <a:rPr lang="de-DE" b="0" i="0" dirty="0">
                <a:solidFill>
                  <a:srgbClr val="333333"/>
                </a:solidFill>
                <a:effectLst/>
                <a:latin typeface="Source Sans Pro" panose="020B0503030403020204" pitchFamily="34" charset="0"/>
              </a:rPr>
              <a:t> setzen wir uns für eine gemeinsame Dreierpartnerschaft der Gemeinde Grafing sowohl mit einer Gemeinde aus der Ukraine als auch mit einer Gemeinde aus Russland nach deutsch-französischem Vorbild ein, sobald die Zeit dazu reif ist.</a:t>
            </a:r>
          </a:p>
          <a:p>
            <a:pPr algn="l"/>
            <a:r>
              <a:rPr lang="de-DE" b="1" i="0" dirty="0">
                <a:solidFill>
                  <a:srgbClr val="333333"/>
                </a:solidFill>
                <a:effectLst/>
                <a:latin typeface="Source Sans Pro" panose="020B0503030403020204" pitchFamily="34" charset="0"/>
              </a:rPr>
              <a:t>Frieden lebt auch von persönlichen Begegnungen und der Überwindung sowie Aufarbeitung schmerzhafter Erfahrung.</a:t>
            </a:r>
            <a:endParaRPr lang="de-DE" b="0" i="0" dirty="0">
              <a:solidFill>
                <a:srgbClr val="333333"/>
              </a:solidFill>
              <a:effectLst/>
              <a:latin typeface="Source Sans Pro" panose="020B0503030403020204" pitchFamily="34" charset="0"/>
            </a:endParaRPr>
          </a:p>
          <a:p>
            <a:endParaRPr lang="de-DE" dirty="0"/>
          </a:p>
        </p:txBody>
      </p:sp>
      <p:pic>
        <p:nvPicPr>
          <p:cNvPr id="5" name="Grafik 4">
            <a:extLst>
              <a:ext uri="{FF2B5EF4-FFF2-40B4-BE49-F238E27FC236}">
                <a16:creationId xmlns:a16="http://schemas.microsoft.com/office/drawing/2014/main" id="{D9671FF7-936F-9D57-D627-2557E650AD60}"/>
              </a:ext>
            </a:extLst>
          </p:cNvPr>
          <p:cNvPicPr>
            <a:picLocks noChangeAspect="1"/>
          </p:cNvPicPr>
          <p:nvPr/>
        </p:nvPicPr>
        <p:blipFill>
          <a:blip r:embed="rId2"/>
          <a:stretch>
            <a:fillRect/>
          </a:stretch>
        </p:blipFill>
        <p:spPr>
          <a:xfrm>
            <a:off x="9482328" y="92460"/>
            <a:ext cx="2295273" cy="1733165"/>
          </a:xfrm>
          <a:prstGeom prst="rect">
            <a:avLst/>
          </a:prstGeom>
        </p:spPr>
      </p:pic>
    </p:spTree>
    <p:extLst>
      <p:ext uri="{BB962C8B-B14F-4D97-AF65-F5344CB8AC3E}">
        <p14:creationId xmlns:p14="http://schemas.microsoft.com/office/powerpoint/2010/main" val="361508947"/>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1071</Words>
  <Application>Microsoft Office PowerPoint</Application>
  <PresentationFormat>Breitbild</PresentationFormat>
  <Paragraphs>58</Paragraphs>
  <Slides>19</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19</vt:i4>
      </vt:variant>
    </vt:vector>
  </HeadingPairs>
  <TitlesOfParts>
    <vt:vector size="24" baseType="lpstr">
      <vt:lpstr>Arial</vt:lpstr>
      <vt:lpstr>Calibri</vt:lpstr>
      <vt:lpstr>Calibri Light</vt:lpstr>
      <vt:lpstr>Source Sans Pro</vt:lpstr>
      <vt:lpstr>Office</vt:lpstr>
      <vt:lpstr>Grafinger Friedensaufruf</vt:lpstr>
      <vt:lpstr>Agenda</vt:lpstr>
      <vt:lpstr>Wichtiger Unterstützer </vt:lpstr>
      <vt:lpstr>Verbrechen gegen Menschlichkeit, Demokratie und Freiheit</vt:lpstr>
      <vt:lpstr>Verhältnismäßigkeit der Mittel in neuer Kriegsphase</vt:lpstr>
      <vt:lpstr>Einlenken als moralische Pflicht</vt:lpstr>
      <vt:lpstr>Realistisches Szenario zur relativ schnellen Beendigung des Krieges</vt:lpstr>
      <vt:lpstr>Anmerkungen zum “richtigen” Zeitpunkt von Verhandlungen zwischen Ukraine und Russland</vt:lpstr>
      <vt:lpstr>Dreierpartnerschaft als Zeichen der Versöhnungsbereitschaft</vt:lpstr>
      <vt:lpstr>Kriegsanalyse – Frontverlauf</vt:lpstr>
      <vt:lpstr>Kriegsanalyse – Opfer unter Soldaten</vt:lpstr>
      <vt:lpstr>Kriegsanalyse – Opfer unter Soldaten</vt:lpstr>
      <vt:lpstr>Kriegsanalyse – Zivile Opfer (UN Bericht)</vt:lpstr>
      <vt:lpstr>Kriegsanalyse – Flüchtlinge</vt:lpstr>
      <vt:lpstr>Kriegsanalyse – Kosten</vt:lpstr>
      <vt:lpstr>Kriegsanalyse – Schlussfolgerung</vt:lpstr>
      <vt:lpstr>Weiteres Vorgehen</vt:lpstr>
      <vt:lpstr>Zum Abschluss</vt:lpstr>
      <vt:lpstr>Danke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Grafinger Friedensaufruf</dc:title>
  <dc:creator>Thomas Raabe</dc:creator>
  <cp:lastModifiedBy>Thomas Raabe</cp:lastModifiedBy>
  <cp:revision>33</cp:revision>
  <dcterms:created xsi:type="dcterms:W3CDTF">2023-10-27T19:28:44Z</dcterms:created>
  <dcterms:modified xsi:type="dcterms:W3CDTF">2024-04-08T22:01:00Z</dcterms:modified>
</cp:coreProperties>
</file>